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02" r:id="rId4"/>
    <p:sldId id="285" r:id="rId5"/>
    <p:sldId id="286" r:id="rId6"/>
    <p:sldId id="287" r:id="rId7"/>
    <p:sldId id="288" r:id="rId8"/>
    <p:sldId id="303" r:id="rId9"/>
    <p:sldId id="289" r:id="rId10"/>
    <p:sldId id="290" r:id="rId11"/>
    <p:sldId id="291" r:id="rId12"/>
    <p:sldId id="292" r:id="rId13"/>
    <p:sldId id="293" r:id="rId14"/>
    <p:sldId id="294" r:id="rId15"/>
    <p:sldId id="305" r:id="rId16"/>
    <p:sldId id="296" r:id="rId17"/>
    <p:sldId id="297" r:id="rId18"/>
    <p:sldId id="298" r:id="rId19"/>
    <p:sldId id="299" r:id="rId20"/>
    <p:sldId id="300" r:id="rId21"/>
    <p:sldId id="301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304" r:id="rId38"/>
    <p:sldId id="274" r:id="rId39"/>
    <p:sldId id="275" r:id="rId40"/>
    <p:sldId id="276" r:id="rId41"/>
    <p:sldId id="27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46D90-FAE3-4D76-8AF7-DD15C5C3E762}" type="datetimeFigureOut">
              <a:rPr lang="en-US" smtClean="0"/>
              <a:pPr/>
              <a:t>9/1/2017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5F9AE-4A7F-41E4-AB5F-DCAD37CC0A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52936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dirty="0" smtClean="0"/>
              <a:t>Етички изазови истраживања на животињама</a:t>
            </a:r>
            <a:endParaRPr lang="en-US" sz="5400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467544" y="332656"/>
            <a:ext cx="7821414" cy="4766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C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Факултет м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едицински</a:t>
            </a:r>
            <a:r>
              <a:rPr kumimoji="0" lang="sr-Cyrl-C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х наука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 у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Крагујевцу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5" name="Picture 1" descr="E:\Nena\Doktorske\MFgr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0" y="0"/>
            <a:ext cx="857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259632" y="4653136"/>
            <a:ext cx="6400800" cy="692696"/>
          </a:xfrm>
        </p:spPr>
        <p:txBody>
          <a:bodyPr/>
          <a:lstStyle/>
          <a:p>
            <a:r>
              <a:rPr lang="sr-Cyrl-RS" dirty="0" smtClean="0"/>
              <a:t>Проф. др Гвозден Росић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556792"/>
            <a:ext cx="80654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Фармацеутска етика са историјом фармације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525963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д</a:t>
            </a:r>
            <a:r>
              <a:rPr lang="en-US" sz="2200" dirty="0" err="1" smtClean="0"/>
              <a:t>ефинисана</a:t>
            </a:r>
            <a:r>
              <a:rPr lang="en-US" sz="2200" dirty="0" smtClean="0"/>
              <a:t> </a:t>
            </a:r>
            <a:r>
              <a:rPr lang="en-US" sz="2200" dirty="0" err="1" smtClean="0"/>
              <a:t>обавеза</a:t>
            </a:r>
            <a:r>
              <a:rPr lang="en-US" sz="2200" dirty="0" smtClean="0"/>
              <a:t> </a:t>
            </a:r>
            <a:r>
              <a:rPr lang="en-US" sz="2200" dirty="0" err="1" smtClean="0"/>
              <a:t>хуманог</a:t>
            </a:r>
            <a:r>
              <a:rPr lang="en-US" sz="2200" dirty="0" smtClean="0"/>
              <a:t> </a:t>
            </a:r>
            <a:r>
              <a:rPr lang="en-US" sz="2200" dirty="0" err="1" smtClean="0"/>
              <a:t>жртвовања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животиња</a:t>
            </a:r>
            <a:r>
              <a:rPr lang="en-US" sz="2200" dirty="0" smtClean="0"/>
              <a:t> </a:t>
            </a:r>
            <a:r>
              <a:rPr lang="en-US" sz="2200" dirty="0" err="1" smtClean="0"/>
              <a:t>после</a:t>
            </a:r>
            <a:r>
              <a:rPr lang="en-US" sz="2200" dirty="0" smtClean="0"/>
              <a:t> </a:t>
            </a:r>
            <a:r>
              <a:rPr lang="en-US" sz="2200" dirty="0" err="1" smtClean="0"/>
              <a:t>експеримента</a:t>
            </a:r>
            <a:r>
              <a:rPr lang="en-US" sz="2200" dirty="0" smtClean="0"/>
              <a:t>, </a:t>
            </a:r>
            <a:r>
              <a:rPr lang="en-US" sz="2200" dirty="0" err="1" smtClean="0"/>
              <a:t>као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en-US" sz="2200" dirty="0" err="1" smtClean="0"/>
              <a:t>компетентност</a:t>
            </a:r>
            <a:r>
              <a:rPr lang="en-US" sz="2200" dirty="0" smtClean="0"/>
              <a:t> </a:t>
            </a:r>
            <a:r>
              <a:rPr lang="en-US" sz="2200" dirty="0" err="1" smtClean="0"/>
              <a:t>особе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која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животиње</a:t>
            </a:r>
            <a:r>
              <a:rPr lang="en-US" sz="2200" dirty="0" smtClean="0"/>
              <a:t> </a:t>
            </a:r>
            <a:r>
              <a:rPr lang="en-US" sz="2200" dirty="0" err="1" smtClean="0"/>
              <a:t>жртвује</a:t>
            </a:r>
            <a:r>
              <a:rPr lang="en-US" sz="2200" dirty="0" smtClean="0"/>
              <a:t>. </a:t>
            </a:r>
            <a:r>
              <a:rPr lang="sr-Cyrl-RS" sz="2200" dirty="0" smtClean="0"/>
              <a:t>Н</a:t>
            </a:r>
            <a:r>
              <a:rPr lang="en-US" sz="2200" dirty="0" err="1" smtClean="0"/>
              <a:t>аведена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обавезна</a:t>
            </a:r>
            <a:r>
              <a:rPr lang="en-US" sz="2200" dirty="0" smtClean="0"/>
              <a:t> </a:t>
            </a:r>
            <a:r>
              <a:rPr lang="en-US" sz="2200" dirty="0" err="1" smtClean="0"/>
              <a:t>ветеринарска</a:t>
            </a:r>
            <a:r>
              <a:rPr lang="sr-Cyrl-RS" sz="2200" dirty="0" smtClean="0"/>
              <a:t> нега после експеримента, ако се животиња тада не жртвује. Наведено је и правило да се животиње не користе поново, за нови експеримент. </a:t>
            </a:r>
          </a:p>
          <a:p>
            <a:endParaRPr lang="sr-Cyrl-RS" sz="1400" dirty="0" smtClean="0"/>
          </a:p>
          <a:p>
            <a:r>
              <a:rPr lang="sr-Cyrl-RS" sz="2200" dirty="0" smtClean="0"/>
              <a:t>наведено да је неопходно водити прецизну документацију о експерименталној процедури, која се мора на захтев показати органу руковођења, односно контроле/инспекције. Такође, поменуто је да се посебно разматрају процедуре са хроничним болом.</a:t>
            </a:r>
          </a:p>
          <a:p>
            <a:endParaRPr lang="sr-Cyrl-RS" sz="1400" dirty="0" smtClean="0"/>
          </a:p>
          <a:p>
            <a:r>
              <a:rPr lang="sr-Cyrl-RS" sz="2200" dirty="0" smtClean="0"/>
              <a:t>посебно наведена </a:t>
            </a:r>
            <a:r>
              <a:rPr lang="sr-Cyrl-RS" sz="2200" dirty="0"/>
              <a:t>потреба за прецизним </a:t>
            </a:r>
            <a:r>
              <a:rPr lang="sr-Cyrl-RS" sz="2200" dirty="0" smtClean="0"/>
              <a:t>праћењем </a:t>
            </a:r>
            <a:r>
              <a:rPr lang="sr-Cyrl-RS" sz="2200" dirty="0"/>
              <a:t>статистике коришћења експерименталних животиња, са свим неопходним детаљима. </a:t>
            </a:r>
            <a:endParaRPr lang="en-US" sz="2200" dirty="0" smtClean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793507"/>
          </a:xfrm>
        </p:spPr>
        <p:txBody>
          <a:bodyPr>
            <a:noAutofit/>
          </a:bodyPr>
          <a:lstStyle/>
          <a:p>
            <a:r>
              <a:rPr lang="sr-Cyrl-RS" sz="2200" b="1" dirty="0" smtClean="0"/>
              <a:t>Оглед</a:t>
            </a:r>
            <a:r>
              <a:rPr lang="sr-Cyrl-RS" sz="2200" dirty="0" smtClean="0"/>
              <a:t> </a:t>
            </a:r>
            <a:r>
              <a:rPr lang="sr-Cyrl-RS" sz="2200" dirty="0"/>
              <a:t>на животињама дефинисан је као коришћење животиња у огледне или друге научне сврхе које може проузроковати повреде, бол, патњу, страх и стрес животињи, нарушити здравствено стање и изазвати трајно или привремено </a:t>
            </a:r>
            <a:r>
              <a:rPr lang="sr-Cyrl-RS" sz="2200" dirty="0" smtClean="0"/>
              <a:t>нарушавање физичке</a:t>
            </a:r>
            <a:r>
              <a:rPr lang="sr-Cyrl-RS" sz="2200" dirty="0"/>
              <a:t>, психичке, односно генетичке целовитости животиња, као и смрт животиње. </a:t>
            </a:r>
            <a:endParaRPr lang="sr-Cyrl-RS" sz="2200" dirty="0" smtClean="0"/>
          </a:p>
          <a:p>
            <a:endParaRPr lang="sr-Cyrl-RS" sz="2200" dirty="0" smtClean="0"/>
          </a:p>
          <a:p>
            <a:r>
              <a:rPr lang="sr-Cyrl-RS" sz="2200" dirty="0" smtClean="0"/>
              <a:t>Огледи </a:t>
            </a:r>
            <a:r>
              <a:rPr lang="sr-Latn-RS" sz="2200" i="1" dirty="0" smtClean="0"/>
              <a:t>in vivo</a:t>
            </a:r>
            <a:r>
              <a:rPr lang="sr-Cyrl-RS" sz="2200" dirty="0" smtClean="0"/>
              <a:t>, </a:t>
            </a:r>
            <a:r>
              <a:rPr lang="sr-Cyrl-RS" sz="2200" dirty="0"/>
              <a:t>према нашем закону, дозвољени су ради: превенције болести; испитивања лекова; дијагностике и лечења болести људи животиња и биљака; откривања, оцене, контроле или промене физиолошког стања људи, животиња или биљака; заштите животне средине; научних истраживања; образовања; и судско-медицинских испитивања. </a:t>
            </a:r>
            <a:endParaRPr lang="sr-Cyrl-RS" sz="2200" dirty="0" smtClean="0"/>
          </a:p>
          <a:p>
            <a:endParaRPr lang="sr-Latn-RS" sz="2200" dirty="0" smtClean="0"/>
          </a:p>
          <a:p>
            <a:r>
              <a:rPr lang="sr-Cyrl-RS" sz="2200" dirty="0" smtClean="0"/>
              <a:t>Обавезна </a:t>
            </a:r>
            <a:r>
              <a:rPr lang="sr-Cyrl-RS" sz="2200" dirty="0"/>
              <a:t>је примена анестетика и/или аналгетика током огледа, а одговарајућа нега и смештај животиња после огледа, уколико није реч о терминалним процедурама. </a:t>
            </a:r>
            <a:endParaRPr lang="sr-Latn-RS" sz="2200" dirty="0" smtClean="0"/>
          </a:p>
          <a:p>
            <a:pPr>
              <a:buNone/>
            </a:pPr>
            <a:r>
              <a:rPr lang="sr-Cyrl-RS" sz="2200" dirty="0" smtClean="0"/>
              <a:t> </a:t>
            </a:r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RS" sz="2200" b="1" dirty="0" smtClean="0"/>
              <a:t>	Етички савет </a:t>
            </a:r>
            <a:r>
              <a:rPr lang="sr-Cyrl-RS" sz="2200" dirty="0" smtClean="0"/>
              <a:t>Републике Србије </a:t>
            </a:r>
            <a:r>
              <a:rPr lang="en-US" sz="2200" dirty="0" smtClean="0"/>
              <a:t>- </a:t>
            </a:r>
            <a:r>
              <a:rPr lang="sr-Cyrl-RS" sz="2200" dirty="0" smtClean="0"/>
              <a:t>посебна институција на републичком нивоу</a:t>
            </a:r>
            <a:r>
              <a:rPr lang="en-US" sz="2200" dirty="0" smtClean="0"/>
              <a:t>. </a:t>
            </a:r>
            <a:r>
              <a:rPr lang="sr-Cyrl-RS" sz="2200" dirty="0" smtClean="0"/>
              <a:t>Овлашћења овог тела су саветодавна, са могућношћу издавања стручних мишљења и промоције алтернативних метода. </a:t>
            </a:r>
          </a:p>
          <a:p>
            <a:endParaRPr lang="en-US" sz="2200" dirty="0" smtClean="0"/>
          </a:p>
          <a:p>
            <a:pPr>
              <a:buNone/>
            </a:pPr>
            <a:r>
              <a:rPr lang="sr-Cyrl-RS" sz="2200" dirty="0" smtClean="0"/>
              <a:t>	Институције у којима се обављају огледи формирају </a:t>
            </a:r>
            <a:r>
              <a:rPr lang="sr-Cyrl-RS" sz="2200" b="1" dirty="0" smtClean="0"/>
              <a:t>Етичке комисије</a:t>
            </a:r>
            <a:r>
              <a:rPr lang="sr-Cyrl-RS" sz="2200" dirty="0" smtClean="0"/>
              <a:t>.</a:t>
            </a:r>
          </a:p>
          <a:p>
            <a:pPr>
              <a:buNone/>
            </a:pPr>
            <a:endParaRPr lang="sr-Cyrl-RS" sz="2200" dirty="0" smtClean="0"/>
          </a:p>
          <a:p>
            <a:pPr>
              <a:buNone/>
            </a:pPr>
            <a:r>
              <a:rPr lang="sr-Cyrl-RS" sz="2200" dirty="0" smtClean="0"/>
              <a:t>	Ове комисије састављене су од истраживача, ветеринара (хирурга и стручњака за узгој лабораторијских животиња), статистичара и представника удружења за заштиту животиња. </a:t>
            </a:r>
          </a:p>
          <a:p>
            <a:pPr>
              <a:buNone/>
            </a:pPr>
            <a:endParaRPr lang="sr-Cyrl-RS" sz="2200" dirty="0" smtClean="0"/>
          </a:p>
          <a:p>
            <a:pPr>
              <a:buNone/>
            </a:pPr>
            <a:r>
              <a:rPr lang="sr-Cyrl-RS" sz="2200" dirty="0" smtClean="0"/>
              <a:t>	Етичке комисије обављају обуку, спроводе стручну контролу, утврђују начин спровођења огледа и дају стручна мишљења ресорном министру о етичкој и научној оправданости спровођења огледа.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b="1" u="sng" dirty="0" smtClean="0"/>
              <a:t>«3R» </a:t>
            </a:r>
            <a:r>
              <a:rPr lang="en-US" sz="2200" b="1" u="sng" dirty="0" err="1"/>
              <a:t>правило</a:t>
            </a:r>
            <a:r>
              <a:rPr lang="en-US" sz="2200" b="1" u="sng" dirty="0"/>
              <a:t> </a:t>
            </a:r>
            <a:r>
              <a:rPr lang="en-US" sz="2200" dirty="0" err="1"/>
              <a:t>представља</a:t>
            </a:r>
            <a:r>
              <a:rPr lang="en-US" sz="2200" dirty="0"/>
              <a:t> </a:t>
            </a:r>
            <a:r>
              <a:rPr lang="en-US" sz="2200" dirty="0" err="1"/>
              <a:t>основу</a:t>
            </a:r>
            <a:r>
              <a:rPr lang="en-US" sz="2200" dirty="0"/>
              <a:t> </a:t>
            </a:r>
            <a:r>
              <a:rPr lang="en-US" sz="2200" dirty="0" err="1"/>
              <a:t>заштите</a:t>
            </a:r>
            <a:r>
              <a:rPr lang="en-US" sz="2200" dirty="0"/>
              <a:t> </a:t>
            </a:r>
            <a:r>
              <a:rPr lang="en-US" sz="2200" dirty="0" err="1"/>
              <a:t>добробити</a:t>
            </a:r>
            <a:r>
              <a:rPr lang="en-US" sz="2200" dirty="0"/>
              <a:t> </a:t>
            </a:r>
            <a:r>
              <a:rPr lang="en-US" sz="2200" dirty="0" err="1"/>
              <a:t>огледних</a:t>
            </a:r>
            <a:r>
              <a:rPr lang="en-US" sz="2200" dirty="0"/>
              <a:t> </a:t>
            </a:r>
            <a:r>
              <a:rPr lang="en-US" sz="2200" dirty="0" err="1"/>
              <a:t>животиња</a:t>
            </a:r>
            <a:r>
              <a:rPr lang="en-US" sz="2200" dirty="0"/>
              <a:t>. </a:t>
            </a:r>
            <a:endParaRPr lang="sr-Cyrl-RS" sz="2200" dirty="0" smtClean="0"/>
          </a:p>
          <a:p>
            <a:pPr algn="ctr">
              <a:buNone/>
            </a:pPr>
            <a:r>
              <a:rPr lang="sr-Cyrl-RS" sz="2200" dirty="0"/>
              <a:t>	</a:t>
            </a:r>
            <a:r>
              <a:rPr lang="en-US" sz="2200" b="1" i="1" dirty="0" err="1" smtClean="0"/>
              <a:t>R</a:t>
            </a:r>
            <a:r>
              <a:rPr lang="en-US" sz="2200" i="1" dirty="0" err="1" smtClean="0"/>
              <a:t>eplacеmеnt</a:t>
            </a:r>
            <a:r>
              <a:rPr lang="en-US" sz="2200" dirty="0" smtClean="0"/>
              <a:t> </a:t>
            </a:r>
            <a:r>
              <a:rPr lang="en-US" sz="2200" dirty="0"/>
              <a:t>– </a:t>
            </a:r>
            <a:r>
              <a:rPr lang="en-US" sz="2200" dirty="0" err="1"/>
              <a:t>замена</a:t>
            </a:r>
            <a:r>
              <a:rPr lang="en-US" sz="2200" dirty="0"/>
              <a:t>, </a:t>
            </a:r>
            <a:endParaRPr lang="sr-Cyrl-RS" sz="2200" dirty="0" smtClean="0"/>
          </a:p>
          <a:p>
            <a:pPr algn="ctr">
              <a:buNone/>
            </a:pPr>
            <a:r>
              <a:rPr lang="sr-Cyrl-RS" sz="2200" i="1" dirty="0" smtClean="0"/>
              <a:t>	</a:t>
            </a:r>
            <a:r>
              <a:rPr lang="en-US" sz="2200" b="1" i="1" dirty="0" smtClean="0"/>
              <a:t>R</a:t>
            </a:r>
            <a:r>
              <a:rPr lang="en-US" sz="2200" i="1" dirty="0" smtClean="0"/>
              <a:t>eduction</a:t>
            </a:r>
            <a:r>
              <a:rPr lang="en-US" sz="2200" dirty="0" smtClean="0"/>
              <a:t> </a:t>
            </a:r>
            <a:r>
              <a:rPr lang="en-US" sz="2200" dirty="0"/>
              <a:t>– </a:t>
            </a:r>
            <a:r>
              <a:rPr lang="en-US" sz="2200" dirty="0" err="1" smtClean="0"/>
              <a:t>смањење</a:t>
            </a:r>
            <a:endParaRPr lang="sr-Cyrl-RS" sz="2200" dirty="0" smtClean="0"/>
          </a:p>
          <a:p>
            <a:pPr algn="ctr">
              <a:buNone/>
            </a:pPr>
            <a:r>
              <a:rPr lang="sr-Cyrl-RS" sz="2200" i="1" dirty="0" smtClean="0"/>
              <a:t>	</a:t>
            </a:r>
            <a:r>
              <a:rPr lang="en-US" sz="2200" b="1" i="1" dirty="0" err="1" smtClean="0"/>
              <a:t>R</a:t>
            </a:r>
            <a:r>
              <a:rPr lang="en-US" sz="2200" i="1" dirty="0" err="1" smtClean="0"/>
              <a:t>efinеmеnt</a:t>
            </a:r>
            <a:r>
              <a:rPr lang="en-US" sz="2200" dirty="0" smtClean="0"/>
              <a:t> – </a:t>
            </a:r>
            <a:r>
              <a:rPr lang="en-US" sz="2200" dirty="0" err="1" smtClean="0"/>
              <a:t>усавршавање</a:t>
            </a:r>
            <a:r>
              <a:rPr lang="en-US" sz="2200" dirty="0"/>
              <a:t>. </a:t>
            </a:r>
            <a:endParaRPr lang="sr-Cyrl-RS" sz="2200" dirty="0" smtClean="0"/>
          </a:p>
          <a:p>
            <a:r>
              <a:rPr lang="en-US" sz="2000" u="sng" dirty="0" err="1" smtClean="0"/>
              <a:t>Принцип</a:t>
            </a:r>
            <a:r>
              <a:rPr lang="en-US" sz="2000" u="sng" dirty="0" smtClean="0"/>
              <a:t> </a:t>
            </a:r>
            <a:r>
              <a:rPr lang="en-US" sz="2000" u="sng" dirty="0" err="1"/>
              <a:t>замене</a:t>
            </a:r>
            <a:r>
              <a:rPr lang="en-US" sz="2000" u="sng" dirty="0"/>
              <a:t> </a:t>
            </a:r>
            <a:r>
              <a:rPr lang="en-US" sz="2000" dirty="0" err="1"/>
              <a:t>подразумева</a:t>
            </a:r>
            <a:r>
              <a:rPr lang="en-US" sz="2000" dirty="0"/>
              <a:t> </a:t>
            </a:r>
            <a:r>
              <a:rPr lang="en-US" sz="2000" dirty="0" err="1"/>
              <a:t>замену</a:t>
            </a:r>
            <a:r>
              <a:rPr lang="en-US" sz="2000" dirty="0"/>
              <a:t> </a:t>
            </a:r>
            <a:r>
              <a:rPr lang="sr-Latn-RS" sz="2000" i="1" dirty="0" smtClean="0"/>
              <a:t>in vivo </a:t>
            </a:r>
            <a:r>
              <a:rPr lang="en-US" sz="2000" dirty="0" err="1" smtClean="0"/>
              <a:t>огледа</a:t>
            </a:r>
            <a:r>
              <a:rPr lang="en-US" sz="2000" dirty="0" smtClean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вертебратима</a:t>
            </a:r>
            <a:r>
              <a:rPr lang="en-US" sz="2000" dirty="0"/>
              <a:t> </a:t>
            </a:r>
            <a:r>
              <a:rPr lang="sr-Latn-RS" sz="2000" i="1" dirty="0" smtClean="0"/>
              <a:t>in vivo </a:t>
            </a:r>
            <a:r>
              <a:rPr lang="en-US" sz="2000" dirty="0" err="1" smtClean="0"/>
              <a:t>огледима</a:t>
            </a:r>
            <a:r>
              <a:rPr lang="en-US" sz="2000" dirty="0" smtClean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инвертебратима</a:t>
            </a:r>
            <a:r>
              <a:rPr lang="en-US" sz="2000" dirty="0"/>
              <a:t> и </a:t>
            </a:r>
            <a:r>
              <a:rPr lang="sr-Latn-RS" sz="2000" i="1" dirty="0" smtClean="0"/>
              <a:t>in vitro </a:t>
            </a:r>
            <a:r>
              <a:rPr lang="en-US" sz="2000" dirty="0" err="1" smtClean="0"/>
              <a:t>огледима</a:t>
            </a:r>
            <a:r>
              <a:rPr lang="en-US" sz="2000" dirty="0"/>
              <a:t>. </a:t>
            </a:r>
            <a:endParaRPr lang="sr-Cyrl-RS" sz="2000" dirty="0" smtClean="0"/>
          </a:p>
          <a:p>
            <a:r>
              <a:rPr lang="en-US" sz="2000" u="sng" dirty="0" err="1" smtClean="0"/>
              <a:t>Принцип</a:t>
            </a:r>
            <a:r>
              <a:rPr lang="en-US" sz="2000" u="sng" dirty="0" smtClean="0"/>
              <a:t> </a:t>
            </a:r>
            <a:r>
              <a:rPr lang="en-US" sz="2000" u="sng" dirty="0" err="1"/>
              <a:t>смањења</a:t>
            </a:r>
            <a:r>
              <a:rPr lang="en-US" sz="2000" u="sng" dirty="0"/>
              <a:t> </a:t>
            </a:r>
            <a:r>
              <a:rPr lang="en-US" sz="2000" u="sng" dirty="0" err="1"/>
              <a:t>броја</a:t>
            </a:r>
            <a:r>
              <a:rPr lang="en-US" sz="2000" u="sng" dirty="0"/>
              <a:t> </a:t>
            </a:r>
            <a:r>
              <a:rPr lang="en-US" sz="2000" u="sng" dirty="0" err="1"/>
              <a:t>животиња</a:t>
            </a:r>
            <a:r>
              <a:rPr lang="en-US" sz="2000" dirty="0"/>
              <a:t> у </a:t>
            </a:r>
            <a:r>
              <a:rPr lang="en-US" sz="2000" dirty="0" err="1" smtClean="0"/>
              <a:t>оглед</a:t>
            </a:r>
            <a:r>
              <a:rPr lang="sr-Cyrl-RS" sz="2000" dirty="0" smtClean="0"/>
              <a:t>у</a:t>
            </a:r>
            <a:r>
              <a:rPr lang="en-US" sz="2000" dirty="0" smtClean="0"/>
              <a:t> </a:t>
            </a:r>
            <a:r>
              <a:rPr lang="en-US" sz="2000" dirty="0" err="1"/>
              <a:t>постиже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применом</a:t>
            </a:r>
            <a:r>
              <a:rPr lang="en-US" sz="2000" dirty="0"/>
              <a:t> </a:t>
            </a:r>
            <a:r>
              <a:rPr lang="en-US" sz="2000" dirty="0" err="1"/>
              <a:t>принципа</a:t>
            </a:r>
            <a:r>
              <a:rPr lang="en-US" sz="2000" dirty="0"/>
              <a:t> </a:t>
            </a:r>
            <a:r>
              <a:rPr lang="en-US" sz="2000" dirty="0" err="1"/>
              <a:t>замене</a:t>
            </a:r>
            <a:r>
              <a:rPr lang="en-US" sz="2000" dirty="0"/>
              <a:t>, </a:t>
            </a:r>
            <a:r>
              <a:rPr lang="en-US" sz="2000" dirty="0" err="1" smtClean="0"/>
              <a:t>коришћењем</a:t>
            </a:r>
            <a:r>
              <a:rPr lang="en-US" sz="2000" dirty="0" smtClean="0"/>
              <a:t> </a:t>
            </a:r>
            <a:r>
              <a:rPr lang="en-US" sz="2000" dirty="0" err="1"/>
              <a:t>најквалитетнијих</a:t>
            </a:r>
            <a:r>
              <a:rPr lang="en-US" sz="2000" dirty="0"/>
              <a:t> </a:t>
            </a:r>
            <a:r>
              <a:rPr lang="en-US" sz="2000" dirty="0" err="1"/>
              <a:t>огледних</a:t>
            </a:r>
            <a:r>
              <a:rPr lang="en-US" sz="2000" dirty="0"/>
              <a:t> </a:t>
            </a:r>
            <a:r>
              <a:rPr lang="en-US" sz="2000" dirty="0" err="1" smtClean="0"/>
              <a:t>животиња</a:t>
            </a:r>
            <a:r>
              <a:rPr lang="en-US" sz="2000" dirty="0" smtClean="0"/>
              <a:t>, </a:t>
            </a:r>
            <a:r>
              <a:rPr lang="en-US" sz="2000" dirty="0" err="1"/>
              <a:t>стандардизацијом</a:t>
            </a:r>
            <a:r>
              <a:rPr lang="en-US" sz="2000" dirty="0"/>
              <a:t> </a:t>
            </a:r>
            <a:r>
              <a:rPr lang="en-US" sz="2000" dirty="0" err="1"/>
              <a:t>генотипа</a:t>
            </a:r>
            <a:r>
              <a:rPr lang="en-US" sz="2000" dirty="0"/>
              <a:t> и </a:t>
            </a:r>
            <a:r>
              <a:rPr lang="en-US" sz="2000" dirty="0" err="1"/>
              <a:t>фенотипа</a:t>
            </a:r>
            <a:r>
              <a:rPr lang="en-US" sz="2000" dirty="0" smtClean="0"/>
              <a:t>,</a:t>
            </a:r>
            <a:r>
              <a:rPr lang="sr-Cyrl-RS" sz="2000" dirty="0" smtClean="0"/>
              <a:t> </a:t>
            </a:r>
            <a:r>
              <a:rPr lang="en-US" sz="2000" dirty="0" smtClean="0"/>
              <a:t>а </a:t>
            </a:r>
            <a:r>
              <a:rPr lang="en-US" sz="2000" dirty="0" err="1"/>
              <a:t>посебно</a:t>
            </a:r>
            <a:r>
              <a:rPr lang="en-US" sz="2000" dirty="0"/>
              <a:t> </a:t>
            </a:r>
            <a:r>
              <a:rPr lang="en-US" sz="2000" dirty="0" err="1"/>
              <a:t>имунолошког</a:t>
            </a:r>
            <a:r>
              <a:rPr lang="en-US" sz="2000" dirty="0"/>
              <a:t>, </a:t>
            </a:r>
            <a:r>
              <a:rPr lang="en-US" sz="2000" dirty="0" err="1"/>
              <a:t>микробиолошког</a:t>
            </a:r>
            <a:r>
              <a:rPr lang="en-US" sz="2000" dirty="0"/>
              <a:t> и </a:t>
            </a:r>
            <a:r>
              <a:rPr lang="en-US" sz="2000" dirty="0" err="1"/>
              <a:t>нутриционистичког</a:t>
            </a:r>
            <a:r>
              <a:rPr lang="en-US" sz="2000" dirty="0"/>
              <a:t> </a:t>
            </a:r>
            <a:r>
              <a:rPr lang="en-US" sz="2000" dirty="0" err="1"/>
              <a:t>статуса</a:t>
            </a:r>
            <a:r>
              <a:rPr lang="en-US" sz="2000" dirty="0"/>
              <a:t> </a:t>
            </a:r>
            <a:r>
              <a:rPr lang="en-US" sz="2000" dirty="0" err="1"/>
              <a:t>огледних</a:t>
            </a:r>
            <a:r>
              <a:rPr lang="en-US" sz="2000" dirty="0"/>
              <a:t> </a:t>
            </a:r>
            <a:r>
              <a:rPr lang="en-US" sz="2000" dirty="0" err="1"/>
              <a:t>животиња</a:t>
            </a:r>
            <a:r>
              <a:rPr lang="en-US" sz="2000" dirty="0"/>
              <a:t>, </a:t>
            </a:r>
            <a:r>
              <a:rPr lang="en-US" sz="2000" dirty="0" err="1"/>
              <a:t>стандардизацијом</a:t>
            </a:r>
            <a:r>
              <a:rPr lang="en-US" sz="2000" dirty="0"/>
              <a:t> </a:t>
            </a:r>
            <a:r>
              <a:rPr lang="en-US" sz="2000" dirty="0" err="1"/>
              <a:t>огледне</a:t>
            </a:r>
            <a:r>
              <a:rPr lang="en-US" sz="2000" dirty="0"/>
              <a:t> </a:t>
            </a:r>
            <a:r>
              <a:rPr lang="en-US" sz="2000" dirty="0" err="1"/>
              <a:t>процедуре</a:t>
            </a:r>
            <a:r>
              <a:rPr lang="en-US" sz="2000" dirty="0"/>
              <a:t>, </a:t>
            </a:r>
            <a:r>
              <a:rPr lang="en-US" sz="2000" dirty="0" err="1"/>
              <a:t>узорковањем</a:t>
            </a:r>
            <a:r>
              <a:rPr lang="en-US" sz="2000" dirty="0"/>
              <a:t> </a:t>
            </a:r>
            <a:r>
              <a:rPr lang="en-US" sz="2000" dirty="0" err="1"/>
              <a:t>материјала</a:t>
            </a:r>
            <a:r>
              <a:rPr lang="en-US" sz="2000" dirty="0"/>
              <a:t> </a:t>
            </a:r>
            <a:r>
              <a:rPr lang="en-US" sz="2000" dirty="0" err="1"/>
              <a:t>од</a:t>
            </a:r>
            <a:r>
              <a:rPr lang="en-US" sz="2000" dirty="0"/>
              <a:t> </a:t>
            </a:r>
            <a:r>
              <a:rPr lang="en-US" sz="2000" dirty="0" err="1"/>
              <a:t>истих</a:t>
            </a:r>
            <a:r>
              <a:rPr lang="en-US" sz="2000" dirty="0"/>
              <a:t> </a:t>
            </a:r>
            <a:r>
              <a:rPr lang="en-US" sz="2000" dirty="0" err="1"/>
              <a:t>огледних</a:t>
            </a:r>
            <a:r>
              <a:rPr lang="en-US" sz="2000" dirty="0"/>
              <a:t> </a:t>
            </a:r>
            <a:r>
              <a:rPr lang="en-US" sz="2000" dirty="0" err="1"/>
              <a:t>животиња</a:t>
            </a:r>
            <a:r>
              <a:rPr lang="en-US" sz="2000" dirty="0"/>
              <a:t>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већи</a:t>
            </a:r>
            <a:r>
              <a:rPr lang="en-US" sz="2000" dirty="0"/>
              <a:t> </a:t>
            </a:r>
            <a:r>
              <a:rPr lang="en-US" sz="2000" dirty="0" err="1"/>
              <a:t>број</a:t>
            </a:r>
            <a:r>
              <a:rPr lang="en-US" sz="2000" dirty="0"/>
              <a:t> </a:t>
            </a:r>
            <a:r>
              <a:rPr lang="en-US" sz="2000" dirty="0" err="1"/>
              <a:t>различитих</a:t>
            </a:r>
            <a:r>
              <a:rPr lang="en-US" sz="2000" dirty="0"/>
              <a:t> </a:t>
            </a:r>
            <a:r>
              <a:rPr lang="en-US" sz="2000" dirty="0" err="1"/>
              <a:t>анализа</a:t>
            </a:r>
            <a:r>
              <a:rPr lang="en-US" sz="2000" dirty="0"/>
              <a:t>, </a:t>
            </a:r>
            <a:r>
              <a:rPr lang="en-US" sz="2000" dirty="0" err="1"/>
              <a:t>стандардизацијом</a:t>
            </a:r>
            <a:r>
              <a:rPr lang="en-US" sz="2000" dirty="0"/>
              <a:t> </a:t>
            </a:r>
            <a:r>
              <a:rPr lang="en-US" sz="2000" dirty="0" err="1"/>
              <a:t>аналитичких</a:t>
            </a:r>
            <a:r>
              <a:rPr lang="en-US" sz="2000" dirty="0"/>
              <a:t> </a:t>
            </a:r>
            <a:r>
              <a:rPr lang="sr-Cyrl-RS" sz="2000" dirty="0" smtClean="0"/>
              <a:t>и</a:t>
            </a:r>
            <a:r>
              <a:rPr lang="en-US" sz="2000" dirty="0" smtClean="0"/>
              <a:t> </a:t>
            </a:r>
            <a:r>
              <a:rPr lang="en-US" sz="2000" dirty="0" err="1"/>
              <a:t>мерних</a:t>
            </a:r>
            <a:r>
              <a:rPr lang="en-US" sz="2000" dirty="0"/>
              <a:t> </a:t>
            </a:r>
            <a:r>
              <a:rPr lang="en-US" sz="2000" dirty="0" err="1"/>
              <a:t>метода</a:t>
            </a:r>
            <a:r>
              <a:rPr lang="en-US" sz="2000" dirty="0"/>
              <a:t>, </a:t>
            </a:r>
            <a:r>
              <a:rPr lang="en-US" sz="2000" dirty="0" err="1"/>
              <a:t>стандардизацијом</a:t>
            </a:r>
            <a:r>
              <a:rPr lang="en-US" sz="2000" dirty="0"/>
              <a:t> </a:t>
            </a:r>
            <a:r>
              <a:rPr lang="en-US" sz="2000" dirty="0" err="1"/>
              <a:t>услова</a:t>
            </a:r>
            <a:r>
              <a:rPr lang="en-US" sz="2000" dirty="0"/>
              <a:t> </a:t>
            </a:r>
            <a:r>
              <a:rPr lang="en-US" sz="2000" dirty="0" err="1"/>
              <a:t>смештаја</a:t>
            </a:r>
            <a:r>
              <a:rPr lang="en-US" sz="2000" dirty="0"/>
              <a:t>, </a:t>
            </a:r>
            <a:r>
              <a:rPr lang="en-US" sz="2000" dirty="0" err="1"/>
              <a:t>применом</a:t>
            </a:r>
            <a:r>
              <a:rPr lang="en-US" sz="2000" dirty="0"/>
              <a:t> </a:t>
            </a:r>
            <a:r>
              <a:rPr lang="en-US" sz="2000" dirty="0" err="1"/>
              <a:t>најпогоднијих</a:t>
            </a:r>
            <a:r>
              <a:rPr lang="en-US" sz="2000" dirty="0"/>
              <a:t> </a:t>
            </a:r>
            <a:r>
              <a:rPr lang="en-US" sz="2000" dirty="0" err="1"/>
              <a:t>статистичких</a:t>
            </a:r>
            <a:r>
              <a:rPr lang="en-US" sz="2000" dirty="0"/>
              <a:t> </a:t>
            </a:r>
            <a:r>
              <a:rPr lang="en-US" sz="2000" dirty="0" err="1"/>
              <a:t>метода</a:t>
            </a:r>
            <a:r>
              <a:rPr lang="en-US" sz="2000" dirty="0"/>
              <a:t>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обраду</a:t>
            </a:r>
            <a:r>
              <a:rPr lang="en-US" sz="2000" dirty="0"/>
              <a:t> </a:t>
            </a:r>
            <a:r>
              <a:rPr lang="en-US" sz="2000" dirty="0" err="1"/>
              <a:t>резултата</a:t>
            </a:r>
            <a:r>
              <a:rPr lang="en-US" sz="2000" dirty="0"/>
              <a:t> </a:t>
            </a:r>
            <a:r>
              <a:rPr lang="en-US" sz="2000" dirty="0" err="1"/>
              <a:t>огледа</a:t>
            </a:r>
            <a:r>
              <a:rPr lang="en-US" sz="2000" dirty="0"/>
              <a:t> и </a:t>
            </a:r>
            <a:r>
              <a:rPr lang="en-US" sz="2000" dirty="0" err="1"/>
              <a:t>за</a:t>
            </a:r>
            <a:r>
              <a:rPr lang="en-US" sz="2000" dirty="0"/>
              <a:t> </a:t>
            </a:r>
            <a:r>
              <a:rPr lang="en-US" sz="2000" dirty="0" err="1"/>
              <a:t>тестирање</a:t>
            </a:r>
            <a:r>
              <a:rPr lang="en-US" sz="2000" dirty="0"/>
              <a:t> </a:t>
            </a:r>
            <a:r>
              <a:rPr lang="en-US" sz="2000" dirty="0" err="1"/>
              <a:t>тачности</a:t>
            </a:r>
            <a:r>
              <a:rPr lang="en-US" sz="2000" dirty="0"/>
              <a:t> </a:t>
            </a:r>
            <a:r>
              <a:rPr lang="en-US" sz="2000" dirty="0" err="1"/>
              <a:t>научне</a:t>
            </a:r>
            <a:r>
              <a:rPr lang="en-US" sz="2000" dirty="0"/>
              <a:t> </a:t>
            </a:r>
            <a:r>
              <a:rPr lang="en-US" sz="2000" dirty="0" err="1"/>
              <a:t>хипотезе</a:t>
            </a:r>
            <a:r>
              <a:rPr lang="en-US" sz="2000" dirty="0"/>
              <a:t> и </a:t>
            </a:r>
            <a:r>
              <a:rPr lang="en-US" sz="2000" dirty="0" err="1"/>
              <a:t>коришћењем</a:t>
            </a:r>
            <a:r>
              <a:rPr lang="en-US" sz="2000" dirty="0"/>
              <a:t> </a:t>
            </a:r>
            <a:r>
              <a:rPr lang="en-US" sz="2000" dirty="0" err="1"/>
              <a:t>истих</a:t>
            </a:r>
            <a:r>
              <a:rPr lang="en-US" sz="2000" dirty="0"/>
              <a:t> </a:t>
            </a:r>
            <a:r>
              <a:rPr lang="en-US" sz="2000" dirty="0" err="1"/>
              <a:t>животиња</a:t>
            </a:r>
            <a:r>
              <a:rPr lang="en-US" sz="2000" dirty="0"/>
              <a:t> </a:t>
            </a:r>
            <a:r>
              <a:rPr lang="en-US" sz="2000" dirty="0" err="1"/>
              <a:t>више</a:t>
            </a:r>
            <a:r>
              <a:rPr lang="en-US" sz="2000" dirty="0"/>
              <a:t> </a:t>
            </a:r>
            <a:r>
              <a:rPr lang="en-US" sz="2000" dirty="0" err="1"/>
              <a:t>пута</a:t>
            </a:r>
            <a:r>
              <a:rPr lang="en-US" sz="2000" dirty="0"/>
              <a:t> у </a:t>
            </a:r>
            <a:r>
              <a:rPr lang="en-US" sz="2000" dirty="0" err="1"/>
              <a:t>различитим</a:t>
            </a:r>
            <a:r>
              <a:rPr lang="en-US" sz="2000" dirty="0"/>
              <a:t> </a:t>
            </a:r>
            <a:r>
              <a:rPr lang="en-US" sz="2000" dirty="0" err="1"/>
              <a:t>огледима</a:t>
            </a:r>
            <a:r>
              <a:rPr lang="en-US" sz="2000" dirty="0"/>
              <a:t>, </a:t>
            </a:r>
            <a:r>
              <a:rPr lang="en-US" sz="2000" dirty="0" err="1"/>
              <a:t>односно</a:t>
            </a:r>
            <a:r>
              <a:rPr lang="en-US" sz="2000" dirty="0"/>
              <a:t> </a:t>
            </a:r>
            <a:r>
              <a:rPr lang="en-US" sz="2000" dirty="0" err="1"/>
              <a:t>избегавањем</a:t>
            </a:r>
            <a:r>
              <a:rPr lang="en-US" sz="2000" dirty="0"/>
              <a:t> </a:t>
            </a:r>
            <a:r>
              <a:rPr lang="en-US" sz="2000" dirty="0" err="1"/>
              <a:t>огледа</a:t>
            </a:r>
            <a:r>
              <a:rPr lang="en-US" sz="2000" dirty="0"/>
              <a:t> </a:t>
            </a:r>
            <a:r>
              <a:rPr lang="en-US" sz="2000" dirty="0" err="1"/>
              <a:t>који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окончавају</a:t>
            </a:r>
            <a:r>
              <a:rPr lang="en-US" sz="2000" dirty="0"/>
              <a:t> </a:t>
            </a:r>
            <a:r>
              <a:rPr lang="en-US" sz="2000" dirty="0" err="1"/>
              <a:t>жртвовањем</a:t>
            </a:r>
            <a:r>
              <a:rPr lang="en-US" sz="2000" dirty="0"/>
              <a:t> </a:t>
            </a:r>
            <a:r>
              <a:rPr lang="en-US" sz="2000" dirty="0" err="1"/>
              <a:t>животиња</a:t>
            </a:r>
            <a:r>
              <a:rPr lang="en-US" sz="2000" dirty="0" smtClean="0"/>
              <a:t>.</a:t>
            </a:r>
            <a:endParaRPr lang="sr-Cyrl-RS" sz="2000" dirty="0" smtClean="0"/>
          </a:p>
          <a:p>
            <a:r>
              <a:rPr lang="en-US" sz="2000" u="sng" dirty="0" err="1" smtClean="0"/>
              <a:t>Принцип</a:t>
            </a:r>
            <a:r>
              <a:rPr lang="en-US" sz="2000" u="sng" dirty="0" smtClean="0"/>
              <a:t> </a:t>
            </a:r>
            <a:r>
              <a:rPr lang="en-US" sz="2000" u="sng" dirty="0" err="1"/>
              <a:t>усавршавања</a:t>
            </a:r>
            <a:r>
              <a:rPr lang="en-US" sz="2000" u="sng" dirty="0"/>
              <a:t> </a:t>
            </a:r>
            <a:r>
              <a:rPr lang="en-US" sz="2000" dirty="0" err="1"/>
              <a:t>огледне</a:t>
            </a:r>
            <a:r>
              <a:rPr lang="en-US" sz="2000" dirty="0"/>
              <a:t> </a:t>
            </a:r>
            <a:r>
              <a:rPr lang="en-US" sz="2000" dirty="0" err="1"/>
              <a:t>процедуре</a:t>
            </a:r>
            <a:r>
              <a:rPr lang="en-US" sz="2000" dirty="0"/>
              <a:t> </a:t>
            </a:r>
            <a:r>
              <a:rPr lang="en-US" sz="2000" dirty="0" err="1" smtClean="0"/>
              <a:t>подразумева</a:t>
            </a:r>
            <a:r>
              <a:rPr lang="en-US" sz="2000" dirty="0" smtClean="0"/>
              <a:t> </a:t>
            </a:r>
            <a:r>
              <a:rPr lang="en-US" sz="2000" dirty="0" err="1"/>
              <a:t>извођење</a:t>
            </a:r>
            <a:r>
              <a:rPr lang="en-US" sz="2000" dirty="0"/>
              <a:t> </a:t>
            </a:r>
            <a:r>
              <a:rPr lang="en-US" sz="2000" dirty="0" err="1"/>
              <a:t>огледа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животињама</a:t>
            </a:r>
            <a:r>
              <a:rPr lang="en-US" sz="2000" dirty="0"/>
              <a:t> </a:t>
            </a:r>
            <a:r>
              <a:rPr lang="en-US" sz="2000" dirty="0" err="1"/>
              <a:t>на</a:t>
            </a:r>
            <a:r>
              <a:rPr lang="en-US" sz="2000" dirty="0"/>
              <a:t> </a:t>
            </a:r>
            <a:r>
              <a:rPr lang="en-US" sz="2000" dirty="0" err="1"/>
              <a:t>начин</a:t>
            </a:r>
            <a:r>
              <a:rPr lang="en-US" sz="2000" dirty="0"/>
              <a:t> </a:t>
            </a:r>
            <a:r>
              <a:rPr lang="en-US" sz="2000" dirty="0" err="1"/>
              <a:t>којим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до</a:t>
            </a:r>
            <a:r>
              <a:rPr lang="en-US" sz="2000" dirty="0"/>
              <a:t> </a:t>
            </a:r>
            <a:r>
              <a:rPr lang="en-US" sz="2000" dirty="0" err="1"/>
              <a:t>највеће</a:t>
            </a:r>
            <a:r>
              <a:rPr lang="en-US" sz="2000" dirty="0"/>
              <a:t> </a:t>
            </a:r>
            <a:r>
              <a:rPr lang="en-US" sz="2000" dirty="0" err="1"/>
              <a:t>мере</a:t>
            </a:r>
            <a:r>
              <a:rPr lang="en-US" sz="2000" dirty="0"/>
              <a:t> </a:t>
            </a:r>
            <a:r>
              <a:rPr lang="en-US" sz="2000" dirty="0" err="1"/>
              <a:t>смањује</a:t>
            </a:r>
            <a:r>
              <a:rPr lang="en-US" sz="2000" dirty="0"/>
              <a:t> </a:t>
            </a:r>
            <a:r>
              <a:rPr lang="en-US" sz="2000" dirty="0" err="1"/>
              <a:t>патња</a:t>
            </a:r>
            <a:r>
              <a:rPr lang="en-US" sz="2000" dirty="0"/>
              <a:t> </a:t>
            </a:r>
            <a:r>
              <a:rPr lang="en-US" sz="2000" dirty="0" err="1"/>
              <a:t>животиња</a:t>
            </a:r>
            <a:r>
              <a:rPr lang="en-US" sz="2000" dirty="0"/>
              <a:t>, а </a:t>
            </a:r>
            <a:r>
              <a:rPr lang="en-US" sz="2000" dirty="0" err="1"/>
              <a:t>постиже</a:t>
            </a:r>
            <a:r>
              <a:rPr lang="en-US" sz="2000" dirty="0"/>
              <a:t> </a:t>
            </a:r>
            <a:r>
              <a:rPr lang="en-US" sz="2000" dirty="0" err="1"/>
              <a:t>се</a:t>
            </a:r>
            <a:r>
              <a:rPr lang="en-US" sz="2000" dirty="0"/>
              <a:t> </a:t>
            </a:r>
            <a:r>
              <a:rPr lang="en-US" sz="2000" dirty="0" err="1"/>
              <a:t>применом</a:t>
            </a:r>
            <a:r>
              <a:rPr lang="en-US" sz="2000" dirty="0"/>
              <a:t> </a:t>
            </a:r>
            <a:r>
              <a:rPr lang="en-US" sz="2000" dirty="0" err="1"/>
              <a:t>принципа</a:t>
            </a:r>
            <a:r>
              <a:rPr lang="en-US" sz="2000" dirty="0"/>
              <a:t> «5 </a:t>
            </a:r>
            <a:r>
              <a:rPr lang="en-US" sz="2000" dirty="0" err="1"/>
              <a:t>слобода</a:t>
            </a:r>
            <a:r>
              <a:rPr lang="en-US" sz="2000" dirty="0"/>
              <a:t>». </a:t>
            </a:r>
            <a:endParaRPr lang="sr-Cyrl-R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err="1" smtClean="0"/>
              <a:t>Принцип</a:t>
            </a:r>
            <a:r>
              <a:rPr lang="en-US" sz="2200" dirty="0" smtClean="0"/>
              <a:t> „</a:t>
            </a:r>
            <a:r>
              <a:rPr lang="en-US" sz="2200" b="1" dirty="0" smtClean="0"/>
              <a:t>Five freedoms (1979</a:t>
            </a:r>
            <a:r>
              <a:rPr lang="sr-Cyrl-RS" sz="2200" b="1" dirty="0" smtClean="0"/>
              <a:t>)</a:t>
            </a:r>
            <a:r>
              <a:rPr lang="en-US" sz="2200" dirty="0" smtClean="0"/>
              <a:t>“ </a:t>
            </a:r>
            <a:r>
              <a:rPr lang="en-US" sz="2200" dirty="0" err="1" smtClean="0"/>
              <a:t>налаже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свакој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животињи</a:t>
            </a:r>
            <a:r>
              <a:rPr lang="en-US" sz="2200" dirty="0" smtClean="0"/>
              <a:t> у </a:t>
            </a:r>
            <a:r>
              <a:rPr lang="en-US" sz="2200" dirty="0" err="1" smtClean="0"/>
              <a:t>експерименту</a:t>
            </a:r>
            <a:r>
              <a:rPr lang="en-US" sz="2200" dirty="0" smtClean="0"/>
              <a:t> </a:t>
            </a:r>
            <a:r>
              <a:rPr lang="en-US" sz="2200" dirty="0" err="1" smtClean="0"/>
              <a:t>обезбеди</a:t>
            </a:r>
            <a:r>
              <a:rPr lang="en-US" sz="2200" dirty="0" smtClean="0"/>
              <a:t>:</a:t>
            </a:r>
            <a:r>
              <a:rPr lang="sr-Cyrl-RS" sz="2200" dirty="0" smtClean="0"/>
              <a:t> </a:t>
            </a:r>
          </a:p>
          <a:p>
            <a:pPr>
              <a:buNone/>
            </a:pPr>
            <a:r>
              <a:rPr lang="sr-Cyrl-RS" sz="2200" dirty="0"/>
              <a:t>	</a:t>
            </a: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слобода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глади</a:t>
            </a:r>
            <a:r>
              <a:rPr lang="en-US" sz="2200" dirty="0"/>
              <a:t> и </a:t>
            </a:r>
            <a:r>
              <a:rPr lang="en-US" sz="2200" dirty="0" err="1"/>
              <a:t>жеђи</a:t>
            </a:r>
            <a:r>
              <a:rPr lang="en-US" sz="2200" dirty="0"/>
              <a:t>, </a:t>
            </a:r>
            <a:r>
              <a:rPr lang="en-US" sz="2200" dirty="0" err="1"/>
              <a:t>обезбеђивањем</a:t>
            </a:r>
            <a:r>
              <a:rPr lang="en-US" sz="2200" dirty="0"/>
              <a:t> </a:t>
            </a:r>
            <a:r>
              <a:rPr lang="en-US" sz="2200" dirty="0" err="1"/>
              <a:t>довољне</a:t>
            </a:r>
            <a:r>
              <a:rPr lang="en-US" sz="2200" dirty="0"/>
              <a:t> </a:t>
            </a:r>
            <a:r>
              <a:rPr lang="en-US" sz="2200" dirty="0" err="1"/>
              <a:t>количине</a:t>
            </a:r>
            <a:r>
              <a:rPr lang="en-US" sz="2200" dirty="0"/>
              <a:t> </a:t>
            </a:r>
            <a:r>
              <a:rPr lang="en-US" sz="2200" dirty="0" err="1"/>
              <a:t>квалитетне</a:t>
            </a:r>
            <a:r>
              <a:rPr lang="en-US" sz="2200" dirty="0"/>
              <a:t> </a:t>
            </a:r>
            <a:r>
              <a:rPr lang="en-US" sz="2200" dirty="0" err="1"/>
              <a:t>хране</a:t>
            </a:r>
            <a:r>
              <a:rPr lang="en-US" sz="2200" dirty="0"/>
              <a:t> и </a:t>
            </a:r>
            <a:r>
              <a:rPr lang="en-US" sz="2200" dirty="0" err="1"/>
              <a:t>воде</a:t>
            </a:r>
            <a:r>
              <a:rPr lang="en-US" sz="2200" dirty="0"/>
              <a:t>, </a:t>
            </a:r>
            <a:r>
              <a:rPr lang="en-US" sz="2200" dirty="0" err="1"/>
              <a:t>осим</a:t>
            </a:r>
            <a:r>
              <a:rPr lang="en-US" sz="2200" dirty="0"/>
              <a:t> у </a:t>
            </a:r>
            <a:r>
              <a:rPr lang="en-US" sz="2200" dirty="0" err="1"/>
              <a:t>случају</a:t>
            </a:r>
            <a:r>
              <a:rPr lang="en-US" sz="2200" dirty="0"/>
              <a:t> </a:t>
            </a:r>
            <a:r>
              <a:rPr lang="en-US" sz="2200" dirty="0" err="1"/>
              <a:t>када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огледном</a:t>
            </a:r>
            <a:r>
              <a:rPr lang="en-US" sz="2200" dirty="0"/>
              <a:t> </a:t>
            </a:r>
            <a:r>
              <a:rPr lang="en-US" sz="2200" dirty="0" err="1"/>
              <a:t>процедуром</a:t>
            </a:r>
            <a:r>
              <a:rPr lang="en-US" sz="2200" dirty="0"/>
              <a:t> </a:t>
            </a:r>
            <a:r>
              <a:rPr lang="en-US" sz="2200" dirty="0" err="1"/>
              <a:t>храњење</a:t>
            </a:r>
            <a:r>
              <a:rPr lang="en-US" sz="2200" dirty="0"/>
              <a:t> и </a:t>
            </a:r>
            <a:r>
              <a:rPr lang="en-US" sz="2200" dirty="0" err="1"/>
              <a:t>појење</a:t>
            </a:r>
            <a:r>
              <a:rPr lang="en-US" sz="2200" dirty="0"/>
              <a:t> </a:t>
            </a:r>
            <a:r>
              <a:rPr lang="en-US" sz="2200" dirty="0" err="1"/>
              <a:t>животиња</a:t>
            </a:r>
            <a:r>
              <a:rPr lang="en-US" sz="2200" dirty="0"/>
              <a:t> </a:t>
            </a:r>
            <a:r>
              <a:rPr lang="en-US" sz="2200" dirty="0" err="1"/>
              <a:t>контраидиковано</a:t>
            </a:r>
            <a:r>
              <a:rPr lang="en-US" sz="2200" dirty="0"/>
              <a:t>, </a:t>
            </a:r>
            <a:r>
              <a:rPr lang="en-US" sz="2200" dirty="0" err="1"/>
              <a:t>али</a:t>
            </a:r>
            <a:r>
              <a:rPr lang="en-US" sz="2200" dirty="0"/>
              <a:t> </a:t>
            </a:r>
            <a:r>
              <a:rPr lang="en-US" sz="2200" dirty="0" err="1"/>
              <a:t>не</a:t>
            </a:r>
            <a:r>
              <a:rPr lang="en-US" sz="2200" dirty="0"/>
              <a:t> и у </a:t>
            </a:r>
            <a:r>
              <a:rPr lang="en-US" sz="2200" dirty="0" err="1"/>
              <a:t>временском</a:t>
            </a:r>
            <a:r>
              <a:rPr lang="en-US" sz="2200" dirty="0"/>
              <a:t> </a:t>
            </a:r>
            <a:r>
              <a:rPr lang="en-US" sz="2200" dirty="0" err="1"/>
              <a:t>периоду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може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угрози</a:t>
            </a:r>
            <a:r>
              <a:rPr lang="en-US" sz="2200" dirty="0"/>
              <a:t> </a:t>
            </a:r>
            <a:r>
              <a:rPr lang="en-US" sz="2200" dirty="0" err="1"/>
              <a:t>добробит</a:t>
            </a:r>
            <a:r>
              <a:rPr lang="en-US" sz="2200" dirty="0"/>
              <a:t> </a:t>
            </a:r>
            <a:r>
              <a:rPr lang="en-US" sz="2200" dirty="0" err="1"/>
              <a:t>услед</a:t>
            </a:r>
            <a:r>
              <a:rPr lang="en-US" sz="2200" dirty="0"/>
              <a:t> </a:t>
            </a:r>
            <a:r>
              <a:rPr lang="en-US" sz="2200" dirty="0" err="1"/>
              <a:t>глади</a:t>
            </a:r>
            <a:r>
              <a:rPr lang="en-US" sz="2200" dirty="0"/>
              <a:t> и </a:t>
            </a:r>
            <a:r>
              <a:rPr lang="en-US" sz="2200" dirty="0" err="1" smtClean="0"/>
              <a:t>жеђи</a:t>
            </a:r>
            <a:r>
              <a:rPr lang="sr-Cyrl-RS" sz="2200" dirty="0" smtClean="0"/>
              <a:t>; </a:t>
            </a:r>
          </a:p>
          <a:p>
            <a:pPr>
              <a:buNone/>
            </a:pPr>
            <a:r>
              <a:rPr lang="sr-Cyrl-RS" sz="2200" dirty="0" smtClean="0"/>
              <a:t>	- </a:t>
            </a:r>
            <a:r>
              <a:rPr lang="en-US" sz="2200" dirty="0" err="1" smtClean="0"/>
              <a:t>слобода</a:t>
            </a:r>
            <a:r>
              <a:rPr lang="en-US" sz="2200" dirty="0" smtClean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неудобности</a:t>
            </a:r>
            <a:r>
              <a:rPr lang="en-US" sz="2200" dirty="0"/>
              <a:t>, </a:t>
            </a:r>
            <a:r>
              <a:rPr lang="en-US" sz="2200" dirty="0" err="1"/>
              <a:t>обезбеђивањем</a:t>
            </a:r>
            <a:r>
              <a:rPr lang="en-US" sz="2200" dirty="0"/>
              <a:t> </a:t>
            </a:r>
            <a:r>
              <a:rPr lang="en-US" sz="2200" dirty="0" err="1"/>
              <a:t>квалитетног</a:t>
            </a:r>
            <a:r>
              <a:rPr lang="en-US" sz="2200" dirty="0"/>
              <a:t> </a:t>
            </a:r>
            <a:r>
              <a:rPr lang="en-US" sz="2200" dirty="0" err="1"/>
              <a:t>смештајног</a:t>
            </a:r>
            <a:r>
              <a:rPr lang="en-US" sz="2200" dirty="0"/>
              <a:t> </a:t>
            </a:r>
            <a:r>
              <a:rPr lang="en-US" sz="2200" dirty="0" err="1"/>
              <a:t>простора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пружа</a:t>
            </a:r>
            <a:r>
              <a:rPr lang="en-US" sz="2200" dirty="0"/>
              <a:t> </a:t>
            </a:r>
            <a:r>
              <a:rPr lang="en-US" sz="2200" dirty="0" err="1"/>
              <a:t>осећај</a:t>
            </a:r>
            <a:r>
              <a:rPr lang="en-US" sz="2200" dirty="0"/>
              <a:t> </a:t>
            </a:r>
            <a:r>
              <a:rPr lang="en-US" sz="2200" dirty="0" err="1"/>
              <a:t>физичке</a:t>
            </a:r>
            <a:r>
              <a:rPr lang="en-US" sz="2200" dirty="0"/>
              <a:t>, </a:t>
            </a:r>
            <a:r>
              <a:rPr lang="en-US" sz="2200" dirty="0" err="1"/>
              <a:t>термичке</a:t>
            </a:r>
            <a:r>
              <a:rPr lang="en-US" sz="2200" dirty="0"/>
              <a:t> </a:t>
            </a:r>
            <a:r>
              <a:rPr lang="en-US" sz="2200" dirty="0" err="1"/>
              <a:t>удобности</a:t>
            </a:r>
            <a:r>
              <a:rPr lang="en-US" sz="2200" dirty="0"/>
              <a:t> и </a:t>
            </a:r>
            <a:r>
              <a:rPr lang="en-US" sz="2200" dirty="0" err="1"/>
              <a:t>осећај</a:t>
            </a:r>
            <a:r>
              <a:rPr lang="en-US" sz="2200" dirty="0"/>
              <a:t> </a:t>
            </a:r>
            <a:r>
              <a:rPr lang="en-US" sz="2200" dirty="0" err="1" smtClean="0"/>
              <a:t>сигурности</a:t>
            </a:r>
            <a:r>
              <a:rPr lang="sr-Cyrl-RS" sz="2200" dirty="0" smtClean="0"/>
              <a:t>;</a:t>
            </a:r>
            <a:endParaRPr lang="en-US" sz="2200" dirty="0"/>
          </a:p>
          <a:p>
            <a:pPr>
              <a:buNone/>
            </a:pPr>
            <a:r>
              <a:rPr lang="sr-Cyrl-RS" sz="2200" dirty="0" smtClean="0"/>
              <a:t>	-</a:t>
            </a:r>
            <a:r>
              <a:rPr lang="en-US" sz="2200" dirty="0" smtClean="0"/>
              <a:t> </a:t>
            </a:r>
            <a:r>
              <a:rPr lang="en-US" sz="2200" dirty="0" err="1"/>
              <a:t>слобода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бола</a:t>
            </a:r>
            <a:r>
              <a:rPr lang="en-US" sz="2200" dirty="0"/>
              <a:t>, </a:t>
            </a:r>
            <a:r>
              <a:rPr lang="en-US" sz="2200" dirty="0" err="1"/>
              <a:t>болести</a:t>
            </a:r>
            <a:r>
              <a:rPr lang="en-US" sz="2200" dirty="0"/>
              <a:t> и </a:t>
            </a:r>
            <a:r>
              <a:rPr lang="en-US" sz="2200" dirty="0" err="1"/>
              <a:t>повреда</a:t>
            </a:r>
            <a:r>
              <a:rPr lang="en-US" sz="2200" dirty="0"/>
              <a:t>, </a:t>
            </a:r>
            <a:r>
              <a:rPr lang="en-US" sz="2200" dirty="0" err="1"/>
              <a:t>применом</a:t>
            </a:r>
            <a:r>
              <a:rPr lang="en-US" sz="2200" dirty="0"/>
              <a:t> </a:t>
            </a:r>
            <a:r>
              <a:rPr lang="en-US" sz="2200" dirty="0" err="1"/>
              <a:t>одговарајућих</a:t>
            </a:r>
            <a:r>
              <a:rPr lang="en-US" sz="2200" dirty="0"/>
              <a:t> </a:t>
            </a:r>
            <a:r>
              <a:rPr lang="en-US" sz="2200" dirty="0" err="1"/>
              <a:t>превентивних</a:t>
            </a:r>
            <a:r>
              <a:rPr lang="en-US" sz="2200" dirty="0"/>
              <a:t>, </a:t>
            </a:r>
            <a:r>
              <a:rPr lang="en-US" sz="2200" dirty="0" err="1"/>
              <a:t>профилактичких</a:t>
            </a:r>
            <a:r>
              <a:rPr lang="en-US" sz="2200" dirty="0"/>
              <a:t> и </a:t>
            </a:r>
            <a:r>
              <a:rPr lang="en-US" sz="2200" dirty="0" err="1"/>
              <a:t>терапеутских</a:t>
            </a:r>
            <a:r>
              <a:rPr lang="en-US" sz="2200" dirty="0"/>
              <a:t> </a:t>
            </a:r>
            <a:r>
              <a:rPr lang="en-US" sz="2200" dirty="0" err="1" smtClean="0"/>
              <a:t>третмана</a:t>
            </a:r>
            <a:r>
              <a:rPr lang="sr-Cyrl-RS" sz="2200" dirty="0" smtClean="0"/>
              <a:t>;</a:t>
            </a:r>
            <a:endParaRPr lang="en-US" sz="2200" dirty="0"/>
          </a:p>
          <a:p>
            <a:pPr>
              <a:buNone/>
            </a:pPr>
            <a:r>
              <a:rPr lang="sr-Cyrl-RS" sz="2200" dirty="0" smtClean="0"/>
              <a:t>	-</a:t>
            </a:r>
            <a:r>
              <a:rPr lang="en-US" sz="2200" dirty="0" smtClean="0"/>
              <a:t> </a:t>
            </a:r>
            <a:r>
              <a:rPr lang="en-US" sz="2200" dirty="0" err="1"/>
              <a:t>слобода</a:t>
            </a:r>
            <a:r>
              <a:rPr lang="en-US" sz="2200" dirty="0"/>
              <a:t> </a:t>
            </a:r>
            <a:r>
              <a:rPr lang="en-US" sz="2200" dirty="0" err="1"/>
              <a:t>од</a:t>
            </a:r>
            <a:r>
              <a:rPr lang="en-US" sz="2200" dirty="0"/>
              <a:t> </a:t>
            </a:r>
            <a:r>
              <a:rPr lang="en-US" sz="2200" dirty="0" err="1"/>
              <a:t>непријатних</a:t>
            </a:r>
            <a:r>
              <a:rPr lang="en-US" sz="2200" dirty="0"/>
              <a:t> </a:t>
            </a:r>
            <a:r>
              <a:rPr lang="en-US" sz="2200" dirty="0" err="1"/>
              <a:t>емоционалних</a:t>
            </a:r>
            <a:r>
              <a:rPr lang="en-US" sz="2200" dirty="0"/>
              <a:t> </a:t>
            </a:r>
            <a:r>
              <a:rPr lang="en-US" sz="2200" dirty="0" err="1"/>
              <a:t>искусатава</a:t>
            </a:r>
            <a:r>
              <a:rPr lang="en-US" sz="2200" dirty="0"/>
              <a:t> и </a:t>
            </a:r>
            <a:r>
              <a:rPr lang="en-US" sz="2200" dirty="0" err="1"/>
              <a:t>стања</a:t>
            </a:r>
            <a:r>
              <a:rPr lang="en-US" sz="2200" dirty="0"/>
              <a:t> </a:t>
            </a:r>
            <a:r>
              <a:rPr lang="en-US" sz="2200" dirty="0" err="1"/>
              <a:t>као</a:t>
            </a:r>
            <a:r>
              <a:rPr lang="en-US" sz="2200" dirty="0"/>
              <a:t> </a:t>
            </a:r>
            <a:r>
              <a:rPr lang="en-US" sz="2200" dirty="0" err="1"/>
              <a:t>што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страх</a:t>
            </a:r>
            <a:r>
              <a:rPr lang="en-US" sz="2200" dirty="0"/>
              <a:t>, </a:t>
            </a:r>
            <a:r>
              <a:rPr lang="en-US" sz="2200" dirty="0" err="1"/>
              <a:t>досада</a:t>
            </a:r>
            <a:r>
              <a:rPr lang="en-US" sz="2200" dirty="0"/>
              <a:t>, </a:t>
            </a:r>
            <a:r>
              <a:rPr lang="en-US" sz="2200" dirty="0" err="1"/>
              <a:t>патња</a:t>
            </a:r>
            <a:r>
              <a:rPr lang="en-US" sz="2200" dirty="0"/>
              <a:t> и </a:t>
            </a:r>
            <a:r>
              <a:rPr lang="en-US" sz="2200" dirty="0" err="1"/>
              <a:t>стрес</a:t>
            </a:r>
            <a:r>
              <a:rPr lang="en-US" sz="2200" dirty="0"/>
              <a:t>, </a:t>
            </a:r>
            <a:r>
              <a:rPr lang="en-US" sz="2200" dirty="0" err="1"/>
              <a:t>применом</a:t>
            </a:r>
            <a:r>
              <a:rPr lang="en-US" sz="2200" dirty="0"/>
              <a:t> </a:t>
            </a:r>
            <a:r>
              <a:rPr lang="en-US" sz="2200" dirty="0" err="1"/>
              <a:t>одговарајућих</a:t>
            </a:r>
            <a:r>
              <a:rPr lang="en-US" sz="2200" dirty="0"/>
              <a:t> </a:t>
            </a:r>
            <a:r>
              <a:rPr lang="en-US" sz="2200" dirty="0" err="1"/>
              <a:t>медикамената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животињу</a:t>
            </a:r>
            <a:r>
              <a:rPr lang="en-US" sz="2200" dirty="0"/>
              <a:t> </a:t>
            </a:r>
            <a:r>
              <a:rPr lang="en-US" sz="2200" dirty="0" err="1"/>
              <a:t>ослобађају</a:t>
            </a:r>
            <a:r>
              <a:rPr lang="en-US" sz="2200" dirty="0"/>
              <a:t> </a:t>
            </a:r>
            <a:r>
              <a:rPr lang="en-US" sz="2200" dirty="0" err="1"/>
              <a:t>осећаја</a:t>
            </a:r>
            <a:r>
              <a:rPr lang="en-US" sz="2200" dirty="0"/>
              <a:t> </a:t>
            </a:r>
            <a:r>
              <a:rPr lang="en-US" sz="2200" dirty="0" err="1"/>
              <a:t>непријатних</a:t>
            </a:r>
            <a:r>
              <a:rPr lang="en-US" sz="2200" dirty="0"/>
              <a:t> </a:t>
            </a:r>
            <a:r>
              <a:rPr lang="en-US" sz="2200" dirty="0" err="1"/>
              <a:t>телесних</a:t>
            </a:r>
            <a:r>
              <a:rPr lang="en-US" sz="2200" dirty="0"/>
              <a:t> и </a:t>
            </a:r>
            <a:r>
              <a:rPr lang="en-US" sz="2200" dirty="0" err="1"/>
              <a:t>емоционалних</a:t>
            </a:r>
            <a:r>
              <a:rPr lang="en-US" sz="2200" dirty="0"/>
              <a:t> </a:t>
            </a:r>
            <a:r>
              <a:rPr lang="en-US" sz="2200" dirty="0" err="1" smtClean="0"/>
              <a:t>искустава</a:t>
            </a:r>
            <a:r>
              <a:rPr lang="sr-Cyrl-RS" sz="2200" dirty="0"/>
              <a:t>;</a:t>
            </a:r>
            <a:endParaRPr lang="en-US" sz="2200" dirty="0"/>
          </a:p>
          <a:p>
            <a:pPr>
              <a:buNone/>
            </a:pPr>
            <a:r>
              <a:rPr lang="sr-Cyrl-RS" sz="2200" dirty="0" smtClean="0"/>
              <a:t>	-</a:t>
            </a:r>
            <a:r>
              <a:rPr lang="en-US" sz="2200" dirty="0" smtClean="0"/>
              <a:t> </a:t>
            </a:r>
            <a:r>
              <a:rPr lang="en-US" sz="2200" dirty="0" err="1"/>
              <a:t>слобода</a:t>
            </a:r>
            <a:r>
              <a:rPr lang="en-US" sz="2200" dirty="0"/>
              <a:t> </a:t>
            </a:r>
            <a:r>
              <a:rPr lang="en-US" sz="2200" dirty="0" err="1"/>
              <a:t>испољавања</a:t>
            </a:r>
            <a:r>
              <a:rPr lang="en-US" sz="2200" dirty="0"/>
              <a:t> </a:t>
            </a:r>
            <a:r>
              <a:rPr lang="en-US" sz="2200" dirty="0" err="1"/>
              <a:t>природних</a:t>
            </a:r>
            <a:r>
              <a:rPr lang="en-US" sz="2200" dirty="0"/>
              <a:t> </a:t>
            </a:r>
            <a:r>
              <a:rPr lang="en-US" sz="2200" dirty="0" err="1"/>
              <a:t>облика</a:t>
            </a:r>
            <a:r>
              <a:rPr lang="en-US" sz="2200" dirty="0"/>
              <a:t> </a:t>
            </a:r>
            <a:r>
              <a:rPr lang="en-US" sz="2200" dirty="0" err="1"/>
              <a:t>понашања</a:t>
            </a:r>
            <a:r>
              <a:rPr lang="en-US" sz="2200" dirty="0"/>
              <a:t> и </a:t>
            </a:r>
            <a:r>
              <a:rPr lang="en-US" sz="2200" dirty="0" err="1"/>
              <a:t>остваривања</a:t>
            </a:r>
            <a:r>
              <a:rPr lang="en-US" sz="2200" dirty="0"/>
              <a:t> </a:t>
            </a:r>
            <a:r>
              <a:rPr lang="en-US" sz="2200" dirty="0" err="1"/>
              <a:t>социјалног</a:t>
            </a:r>
            <a:r>
              <a:rPr lang="en-US" sz="2200" dirty="0"/>
              <a:t> </a:t>
            </a:r>
            <a:r>
              <a:rPr lang="en-US" sz="2200" dirty="0" err="1"/>
              <a:t>контакта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животињама</a:t>
            </a:r>
            <a:r>
              <a:rPr lang="en-US" sz="2200" dirty="0"/>
              <a:t> </a:t>
            </a:r>
            <a:r>
              <a:rPr lang="en-US" sz="2200" dirty="0" err="1"/>
              <a:t>исте</a:t>
            </a:r>
            <a:r>
              <a:rPr lang="en-US" sz="2200" dirty="0"/>
              <a:t> </a:t>
            </a:r>
            <a:r>
              <a:rPr lang="en-US" sz="2200" dirty="0" err="1"/>
              <a:t>врсте</a:t>
            </a:r>
            <a:r>
              <a:rPr lang="en-US" sz="2200" dirty="0"/>
              <a:t>, </a:t>
            </a:r>
            <a:r>
              <a:rPr lang="en-US" sz="2200" dirty="0" err="1"/>
              <a:t>обогаћивањем</a:t>
            </a:r>
            <a:r>
              <a:rPr lang="en-US" sz="2200" dirty="0"/>
              <a:t> </a:t>
            </a:r>
            <a:r>
              <a:rPr lang="en-US" sz="2200" dirty="0" err="1"/>
              <a:t>смештајног</a:t>
            </a:r>
            <a:r>
              <a:rPr lang="en-US" sz="2200" dirty="0"/>
              <a:t> </a:t>
            </a:r>
            <a:r>
              <a:rPr lang="en-US" sz="2200" dirty="0" err="1"/>
              <a:t>простора</a:t>
            </a:r>
            <a:r>
              <a:rPr lang="en-US" sz="2200" dirty="0"/>
              <a:t> </a:t>
            </a:r>
            <a:r>
              <a:rPr lang="en-US" sz="2200" dirty="0" err="1"/>
              <a:t>структурним</a:t>
            </a:r>
            <a:r>
              <a:rPr lang="en-US" sz="2200" dirty="0"/>
              <a:t>, </a:t>
            </a:r>
            <a:r>
              <a:rPr lang="en-US" sz="2200" dirty="0" err="1"/>
              <a:t>социјалним</a:t>
            </a:r>
            <a:r>
              <a:rPr lang="en-US" sz="2200" dirty="0"/>
              <a:t>, </a:t>
            </a:r>
            <a:r>
              <a:rPr lang="en-US" sz="2200" dirty="0" err="1"/>
              <a:t>аудиторним</a:t>
            </a:r>
            <a:r>
              <a:rPr lang="en-US" sz="2200" dirty="0"/>
              <a:t>, </a:t>
            </a:r>
            <a:r>
              <a:rPr lang="en-US" sz="2200" dirty="0" err="1"/>
              <a:t>визуелним</a:t>
            </a:r>
            <a:r>
              <a:rPr lang="en-US" sz="2200" dirty="0"/>
              <a:t>, </a:t>
            </a:r>
            <a:r>
              <a:rPr lang="en-US" sz="2200" dirty="0" err="1"/>
              <a:t>тактилним</a:t>
            </a:r>
            <a:r>
              <a:rPr lang="en-US" sz="2200" dirty="0"/>
              <a:t>, </a:t>
            </a:r>
            <a:r>
              <a:rPr lang="en-US" sz="2200" dirty="0" err="1"/>
              <a:t>олфакторним</a:t>
            </a:r>
            <a:r>
              <a:rPr lang="en-US" sz="2200" dirty="0"/>
              <a:t> и </a:t>
            </a:r>
            <a:r>
              <a:rPr lang="en-US" sz="2200" dirty="0" err="1"/>
              <a:t>другим</a:t>
            </a:r>
            <a:r>
              <a:rPr lang="en-US" sz="2200" dirty="0"/>
              <a:t> </a:t>
            </a:r>
            <a:r>
              <a:rPr lang="en-US" sz="2200" dirty="0" err="1"/>
              <a:t>стимулусима</a:t>
            </a:r>
            <a:r>
              <a:rPr lang="en-US" sz="2200" dirty="0"/>
              <a:t>.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76470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/>
              <a:t>Етичка комисија за заштиту добробити огледних животиња Факултета медицинских наука у Крагујевцу </a:t>
            </a:r>
            <a:endParaRPr lang="en-US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8745" t="3493" r="50417" b="5830"/>
          <a:stretch>
            <a:fillRect/>
          </a:stretch>
        </p:blipFill>
        <p:spPr bwMode="auto">
          <a:xfrm>
            <a:off x="2627784" y="1268760"/>
            <a:ext cx="3888432" cy="5396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5324" t="2629" r="5674" b="44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43608" y="260648"/>
            <a:ext cx="2673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Формулар етичког савета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412" t="2667" r="5411" b="39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5411" t="3493" r="5412" b="44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5309" t="3620" r="5306" b="4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lvl="0">
              <a:buNone/>
            </a:pPr>
            <a:endParaRPr lang="en-US" sz="2200" b="1" dirty="0" smtClean="0"/>
          </a:p>
          <a:p>
            <a:pPr lvl="0">
              <a:buNone/>
            </a:pPr>
            <a:endParaRPr lang="en-US" sz="2200" b="1" dirty="0" smtClean="0"/>
          </a:p>
          <a:p>
            <a:pPr lvl="0">
              <a:buNone/>
            </a:pPr>
            <a:endParaRPr lang="en-US" sz="2200" b="1" dirty="0" smtClean="0"/>
          </a:p>
          <a:p>
            <a:pPr lvl="0" algn="ctr">
              <a:buNone/>
            </a:pPr>
            <a:r>
              <a:rPr lang="sr-Cyrl-RS" sz="2200" b="1" dirty="0" smtClean="0"/>
              <a:t>Разлози за </a:t>
            </a:r>
            <a:r>
              <a:rPr lang="en-US" sz="2200" b="1" dirty="0" err="1" smtClean="0"/>
              <a:t>обављањ</a:t>
            </a:r>
            <a:r>
              <a:rPr lang="sr-Cyrl-RS" sz="2200" b="1" dirty="0" smtClean="0"/>
              <a:t>е</a:t>
            </a:r>
            <a:r>
              <a:rPr lang="en-US" sz="2200" b="1" dirty="0" smtClean="0"/>
              <a:t> </a:t>
            </a:r>
            <a:r>
              <a:rPr lang="en-US" sz="2200" b="1" dirty="0" err="1"/>
              <a:t>експеримената</a:t>
            </a:r>
            <a:r>
              <a:rPr lang="en-US" sz="2200" b="1" dirty="0"/>
              <a:t> </a:t>
            </a:r>
            <a:r>
              <a:rPr lang="en-US" sz="2200" b="1" dirty="0" err="1" smtClean="0"/>
              <a:t>на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животињама</a:t>
            </a:r>
            <a:r>
              <a:rPr lang="sr-Cyrl-RS" sz="2200" b="1" dirty="0" smtClean="0"/>
              <a:t> </a:t>
            </a:r>
            <a:r>
              <a:rPr lang="en-US" sz="2200" b="1" dirty="0" err="1" smtClean="0"/>
              <a:t>су</a:t>
            </a:r>
            <a:r>
              <a:rPr lang="en-US" sz="2200" b="1" dirty="0" smtClean="0"/>
              <a:t>:</a:t>
            </a:r>
            <a:r>
              <a:rPr lang="en-US" sz="2200" b="1" dirty="0"/>
              <a:t> </a:t>
            </a:r>
            <a:endParaRPr lang="en-US" sz="2200" b="1" dirty="0" smtClean="0"/>
          </a:p>
          <a:p>
            <a:pPr lvl="0">
              <a:buNone/>
            </a:pPr>
            <a:endParaRPr lang="en-US" sz="2200" dirty="0" smtClean="0"/>
          </a:p>
          <a:p>
            <a:pPr lvl="0">
              <a:buNone/>
            </a:pPr>
            <a:endParaRPr lang="en-US" sz="2200" dirty="0" smtClean="0"/>
          </a:p>
          <a:p>
            <a:pPr lvl="0">
              <a:buNone/>
            </a:pPr>
            <a:r>
              <a:rPr lang="en-US" sz="2200" dirty="0" smtClean="0"/>
              <a:t>• </a:t>
            </a:r>
            <a:r>
              <a:rPr lang="sr-Cyrl-RS" sz="2200" dirty="0" smtClean="0"/>
              <a:t>	</a:t>
            </a:r>
            <a:r>
              <a:rPr lang="en-US" sz="2200" dirty="0" err="1" smtClean="0"/>
              <a:t>обављање</a:t>
            </a:r>
            <a:r>
              <a:rPr lang="en-US" sz="2200" dirty="0" smtClean="0"/>
              <a:t> </a:t>
            </a:r>
            <a:r>
              <a:rPr lang="en-US" sz="2200" dirty="0" err="1"/>
              <a:t>истраживања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животињама</a:t>
            </a:r>
            <a:r>
              <a:rPr lang="en-US" sz="2200" dirty="0"/>
              <a:t> </a:t>
            </a:r>
            <a:r>
              <a:rPr lang="en-US" sz="2200" dirty="0" err="1"/>
              <a:t>ради</a:t>
            </a:r>
            <a:r>
              <a:rPr lang="en-US" sz="2200" dirty="0"/>
              <a:t> </a:t>
            </a:r>
            <a:r>
              <a:rPr lang="en-US" sz="2200" dirty="0" err="1"/>
              <a:t>стицања</a:t>
            </a:r>
            <a:r>
              <a:rPr lang="en-US" sz="2200" dirty="0"/>
              <a:t> </a:t>
            </a:r>
            <a:r>
              <a:rPr lang="en-US" sz="2200" dirty="0" err="1"/>
              <a:t>нових</a:t>
            </a:r>
            <a:r>
              <a:rPr lang="en-US" sz="2200" dirty="0"/>
              <a:t> </a:t>
            </a:r>
            <a:r>
              <a:rPr lang="en-US" sz="2200" dirty="0" err="1"/>
              <a:t>сазнања</a:t>
            </a:r>
            <a:r>
              <a:rPr lang="en-US" sz="2200" dirty="0"/>
              <a:t> (</a:t>
            </a:r>
            <a:r>
              <a:rPr lang="en-US" sz="2200" dirty="0" err="1" smtClean="0"/>
              <a:t>фундаментална</a:t>
            </a:r>
            <a:r>
              <a:rPr lang="sr-Cyrl-RS" sz="2200" dirty="0" smtClean="0"/>
              <a:t> </a:t>
            </a:r>
            <a:r>
              <a:rPr lang="en-US" sz="2200" dirty="0" err="1" smtClean="0"/>
              <a:t>истраживања</a:t>
            </a:r>
            <a:r>
              <a:rPr lang="en-US" sz="2200" dirty="0" smtClean="0"/>
              <a:t>)</a:t>
            </a:r>
          </a:p>
          <a:p>
            <a:pPr lvl="0">
              <a:buNone/>
            </a:pPr>
            <a:endParaRPr lang="en-US" sz="2200" dirty="0"/>
          </a:p>
          <a:p>
            <a:pPr lvl="0">
              <a:buNone/>
            </a:pPr>
            <a:r>
              <a:rPr lang="en-US" sz="2200" dirty="0"/>
              <a:t>• </a:t>
            </a:r>
            <a:r>
              <a:rPr lang="sr-Cyrl-RS" sz="2200" dirty="0" smtClean="0"/>
              <a:t>	</a:t>
            </a:r>
            <a:r>
              <a:rPr lang="en-US" sz="2200" dirty="0" err="1" smtClean="0"/>
              <a:t>тестирање</a:t>
            </a:r>
            <a:r>
              <a:rPr lang="en-US" sz="2200" dirty="0" smtClean="0"/>
              <a:t> </a:t>
            </a:r>
            <a:r>
              <a:rPr lang="en-US" sz="2200" dirty="0" err="1"/>
              <a:t>готових</a:t>
            </a:r>
            <a:r>
              <a:rPr lang="en-US" sz="2200" dirty="0"/>
              <a:t> </a:t>
            </a:r>
            <a:r>
              <a:rPr lang="en-US" sz="2200" dirty="0" err="1"/>
              <a:t>производа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ефикасност</a:t>
            </a:r>
            <a:r>
              <a:rPr lang="en-US" sz="2200" dirty="0"/>
              <a:t>, </a:t>
            </a:r>
            <a:r>
              <a:rPr lang="en-US" sz="2200" dirty="0" err="1"/>
              <a:t>токсичност</a:t>
            </a:r>
            <a:r>
              <a:rPr lang="en-US" sz="2200" dirty="0"/>
              <a:t> и </a:t>
            </a:r>
            <a:r>
              <a:rPr lang="en-US" sz="2200" dirty="0" err="1"/>
              <a:t>безбедност</a:t>
            </a:r>
            <a:r>
              <a:rPr lang="en-US" sz="2200" dirty="0"/>
              <a:t> </a:t>
            </a:r>
            <a:r>
              <a:rPr lang="en-US" sz="2200" dirty="0" smtClean="0"/>
              <a:t>(</a:t>
            </a:r>
            <a:r>
              <a:rPr lang="en-US" sz="2200" dirty="0" err="1"/>
              <a:t>претклиничка</a:t>
            </a:r>
            <a:r>
              <a:rPr lang="en-US" sz="2200" dirty="0"/>
              <a:t> и </a:t>
            </a:r>
            <a:r>
              <a:rPr lang="en-US" sz="2200" dirty="0" err="1" smtClean="0"/>
              <a:t>клиничка</a:t>
            </a:r>
            <a:r>
              <a:rPr lang="sr-Cyrl-RS" sz="2200" dirty="0" smtClean="0"/>
              <a:t> </a:t>
            </a:r>
            <a:r>
              <a:rPr lang="en-US" sz="2200" dirty="0" err="1" smtClean="0"/>
              <a:t>истраживања</a:t>
            </a:r>
            <a:r>
              <a:rPr lang="en-US" sz="2200" dirty="0"/>
              <a:t>, </a:t>
            </a:r>
            <a:r>
              <a:rPr lang="en-US" sz="2200" dirty="0" err="1"/>
              <a:t>токсиколошка</a:t>
            </a:r>
            <a:r>
              <a:rPr lang="en-US" sz="2200" dirty="0"/>
              <a:t> </a:t>
            </a:r>
            <a:r>
              <a:rPr lang="en-US" sz="2200" dirty="0" err="1"/>
              <a:t>истраживања</a:t>
            </a:r>
            <a:r>
              <a:rPr lang="en-US" sz="2200" dirty="0"/>
              <a:t> и </a:t>
            </a:r>
            <a:r>
              <a:rPr lang="en-US" sz="2200" dirty="0" err="1"/>
              <a:t>испитивање</a:t>
            </a:r>
            <a:r>
              <a:rPr lang="en-US" sz="2200" dirty="0"/>
              <a:t> </a:t>
            </a:r>
            <a:r>
              <a:rPr lang="en-US" sz="2200" dirty="0" err="1" smtClean="0"/>
              <a:t>процене</a:t>
            </a:r>
            <a:r>
              <a:rPr lang="en-US" sz="2200" dirty="0" smtClean="0"/>
              <a:t> </a:t>
            </a:r>
            <a:r>
              <a:rPr lang="en-US" sz="2200" dirty="0" err="1"/>
              <a:t>ризика</a:t>
            </a:r>
            <a:r>
              <a:rPr lang="en-US" sz="2200" dirty="0" smtClean="0"/>
              <a:t>)</a:t>
            </a:r>
          </a:p>
          <a:p>
            <a:pPr lvl="0">
              <a:buNone/>
            </a:pPr>
            <a:endParaRPr lang="en-US" sz="2200" dirty="0"/>
          </a:p>
          <a:p>
            <a:pPr lvl="0">
              <a:buNone/>
            </a:pPr>
            <a:r>
              <a:rPr lang="en-US" sz="2200" dirty="0" smtClean="0"/>
              <a:t>•</a:t>
            </a:r>
            <a:r>
              <a:rPr lang="sr-Cyrl-RS" sz="2200" dirty="0" smtClean="0"/>
              <a:t>	</a:t>
            </a:r>
            <a:r>
              <a:rPr lang="en-US" sz="2200" dirty="0" err="1" smtClean="0"/>
              <a:t>обављање</a:t>
            </a:r>
            <a:r>
              <a:rPr lang="en-US" sz="2200" dirty="0" smtClean="0"/>
              <a:t> </a:t>
            </a:r>
            <a:r>
              <a:rPr lang="en-US" sz="2200" dirty="0" err="1"/>
              <a:t>огледа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животињама</a:t>
            </a:r>
            <a:r>
              <a:rPr lang="en-US" sz="2200" dirty="0"/>
              <a:t> у </a:t>
            </a:r>
            <a:r>
              <a:rPr lang="en-US" sz="2200" dirty="0" err="1"/>
              <a:t>едукативне</a:t>
            </a:r>
            <a:r>
              <a:rPr lang="en-US" sz="2200" dirty="0"/>
              <a:t> </a:t>
            </a:r>
            <a:r>
              <a:rPr lang="en-US" sz="2200" dirty="0" err="1" smtClean="0"/>
              <a:t>сврхе</a:t>
            </a:r>
            <a:r>
              <a:rPr lang="en-US" sz="2200" dirty="0" smtClean="0"/>
              <a:t> </a:t>
            </a:r>
            <a:r>
              <a:rPr lang="sr-Cyrl-RS" sz="2200" dirty="0"/>
              <a:t>(</a:t>
            </a:r>
            <a:r>
              <a:rPr lang="en-US" sz="2200" dirty="0" err="1" smtClean="0"/>
              <a:t>доктори</a:t>
            </a:r>
            <a:r>
              <a:rPr lang="sr-Cyrl-RS" sz="2200" dirty="0" smtClean="0"/>
              <a:t> </a:t>
            </a:r>
            <a:r>
              <a:rPr lang="en-US" sz="2200" dirty="0" err="1" smtClean="0"/>
              <a:t>ветеринарске</a:t>
            </a:r>
            <a:r>
              <a:rPr lang="en-US" sz="2200" dirty="0" smtClean="0"/>
              <a:t> </a:t>
            </a:r>
            <a:r>
              <a:rPr lang="en-US" sz="2200" dirty="0" err="1"/>
              <a:t>медицине</a:t>
            </a:r>
            <a:r>
              <a:rPr lang="en-US" sz="2200" dirty="0"/>
              <a:t>, </a:t>
            </a:r>
            <a:r>
              <a:rPr lang="en-US" sz="2200" dirty="0" err="1"/>
              <a:t>хумане</a:t>
            </a:r>
            <a:r>
              <a:rPr lang="en-US" sz="2200" dirty="0"/>
              <a:t> </a:t>
            </a:r>
            <a:r>
              <a:rPr lang="en-US" sz="2200" dirty="0" err="1"/>
              <a:t>медицине</a:t>
            </a:r>
            <a:r>
              <a:rPr lang="en-US" sz="2200" dirty="0"/>
              <a:t>, </a:t>
            </a:r>
            <a:r>
              <a:rPr lang="en-US" sz="2200" dirty="0" err="1" smtClean="0"/>
              <a:t>фармацеути</a:t>
            </a:r>
            <a:r>
              <a:rPr lang="en-US" sz="2200" dirty="0" smtClean="0"/>
              <a:t>, </a:t>
            </a:r>
            <a:r>
              <a:rPr lang="en-US" sz="2200" dirty="0" err="1" smtClean="0"/>
              <a:t>биолози</a:t>
            </a:r>
            <a:r>
              <a:rPr lang="en-US" sz="2200" dirty="0" smtClean="0"/>
              <a:t> </a:t>
            </a:r>
            <a:r>
              <a:rPr lang="sr-Cyrl-RS" sz="2200" dirty="0" smtClean="0"/>
              <a:t>...)</a:t>
            </a:r>
            <a:endParaRPr lang="en-US" sz="2200" dirty="0"/>
          </a:p>
          <a:p>
            <a:pPr lvl="0"/>
            <a:endParaRPr lang="sr-Cyrl-R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5411" t="3493" r="5412" b="44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5411" t="3493" r="5412" b="44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1556792"/>
            <a:ext cx="9144000" cy="3571875"/>
          </a:xfrm>
        </p:spPr>
        <p:txBody>
          <a:bodyPr>
            <a:normAutofit/>
          </a:bodyPr>
          <a:lstStyle/>
          <a:p>
            <a:pPr eaLnBrk="1" hangingPunct="1">
              <a:buClr>
                <a:srgbClr val="FFFF00"/>
              </a:buClr>
            </a:pPr>
            <a:r>
              <a:rPr lang="en-US" sz="2200" b="1" dirty="0" err="1" smtClean="0">
                <a:cs typeface="Times New Roman" pitchFamily="18" charset="0"/>
              </a:rPr>
              <a:t>Лабораторијске</a:t>
            </a:r>
            <a:r>
              <a:rPr lang="en-US" sz="2200" b="1" dirty="0" smtClean="0">
                <a:cs typeface="Times New Roman" pitchFamily="18" charset="0"/>
              </a:rPr>
              <a:t> </a:t>
            </a:r>
            <a:r>
              <a:rPr lang="en-US" sz="2200" b="1" dirty="0" err="1" smtClean="0">
                <a:cs typeface="Times New Roman" pitchFamily="18" charset="0"/>
              </a:rPr>
              <a:t>животиње</a:t>
            </a:r>
            <a:r>
              <a:rPr lang="en-US" sz="2200" b="1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су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врсте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намерно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одабране</a:t>
            </a:r>
            <a:r>
              <a:rPr lang="en-US" sz="2200" dirty="0" smtClean="0">
                <a:cs typeface="Times New Roman" pitchFamily="18" charset="0"/>
              </a:rPr>
              <a:t> и </a:t>
            </a:r>
            <a:r>
              <a:rPr lang="en-US" sz="2200" dirty="0" err="1" smtClean="0">
                <a:cs typeface="Times New Roman" pitchFamily="18" charset="0"/>
              </a:rPr>
              <a:t>гајене</a:t>
            </a:r>
            <a:r>
              <a:rPr lang="en-US" sz="2200" dirty="0" smtClean="0">
                <a:cs typeface="Times New Roman" pitchFamily="18" charset="0"/>
              </a:rPr>
              <a:t> у </a:t>
            </a:r>
            <a:r>
              <a:rPr lang="en-US" sz="2200" dirty="0" err="1" smtClean="0">
                <a:cs typeface="Times New Roman" pitchFamily="18" charset="0"/>
              </a:rPr>
              <a:t>контролисаним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популацијама</a:t>
            </a:r>
            <a:r>
              <a:rPr lang="en-US" sz="2200" dirty="0" smtClean="0">
                <a:cs typeface="Times New Roman" pitchFamily="18" charset="0"/>
              </a:rPr>
              <a:t>.</a:t>
            </a:r>
            <a:br>
              <a:rPr lang="en-US" sz="2200" dirty="0" smtClean="0">
                <a:cs typeface="Times New Roman" pitchFamily="18" charset="0"/>
              </a:rPr>
            </a:br>
            <a:r>
              <a:rPr lang="en-US" sz="2200" dirty="0" smtClean="0">
                <a:cs typeface="Times New Roman" pitchFamily="18" charset="0"/>
              </a:rPr>
              <a:t/>
            </a:r>
            <a:br>
              <a:rPr lang="en-US" sz="2200" dirty="0" smtClean="0">
                <a:cs typeface="Times New Roman" pitchFamily="18" charset="0"/>
              </a:rPr>
            </a:br>
            <a:r>
              <a:rPr lang="en-US" sz="2200" dirty="0" err="1" smtClean="0">
                <a:cs typeface="Times New Roman" pitchFamily="18" charset="0"/>
              </a:rPr>
              <a:t>Избор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зависи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од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типа</a:t>
            </a:r>
            <a:r>
              <a:rPr lang="en-US" sz="2200" dirty="0" smtClean="0">
                <a:cs typeface="Times New Roman" pitchFamily="18" charset="0"/>
              </a:rPr>
              <a:t> и </a:t>
            </a:r>
            <a:r>
              <a:rPr lang="en-US" sz="2200" dirty="0" err="1" smtClean="0">
                <a:cs typeface="Times New Roman" pitchFamily="18" charset="0"/>
              </a:rPr>
              <a:t>циља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експеримента</a:t>
            </a:r>
            <a:r>
              <a:rPr lang="en-US" sz="2200" dirty="0" smtClean="0">
                <a:cs typeface="Times New Roman" pitchFamily="18" charset="0"/>
              </a:rPr>
              <a:t>, </a:t>
            </a:r>
            <a:r>
              <a:rPr lang="en-US" sz="2200" dirty="0" err="1" smtClean="0">
                <a:cs typeface="Times New Roman" pitchFamily="18" charset="0"/>
              </a:rPr>
              <a:t>животиња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обавезно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мора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бити</a:t>
            </a:r>
            <a:r>
              <a:rPr lang="en-US" sz="2200" dirty="0" smtClean="0">
                <a:cs typeface="Times New Roman" pitchFamily="18" charset="0"/>
              </a:rPr>
              <a:t> ЗДРАВА.</a:t>
            </a:r>
            <a:br>
              <a:rPr lang="en-US" sz="2200" dirty="0" smtClean="0">
                <a:cs typeface="Times New Roman" pitchFamily="18" charset="0"/>
              </a:rPr>
            </a:br>
            <a:r>
              <a:rPr lang="en-US" sz="2200" dirty="0" smtClean="0">
                <a:cs typeface="Times New Roman" pitchFamily="18" charset="0"/>
              </a:rPr>
              <a:t/>
            </a:r>
            <a:br>
              <a:rPr lang="en-US" sz="2200" dirty="0" smtClean="0">
                <a:cs typeface="Times New Roman" pitchFamily="18" charset="0"/>
              </a:rPr>
            </a:br>
            <a:r>
              <a:rPr lang="en-US" sz="2200" dirty="0" err="1" smtClean="0">
                <a:cs typeface="Times New Roman" pitchFamily="18" charset="0"/>
              </a:rPr>
              <a:t>Најчешће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коришћене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лабораторијске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животиње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 err="1" smtClean="0">
                <a:cs typeface="Times New Roman" pitchFamily="18" charset="0"/>
              </a:rPr>
              <a:t>су</a:t>
            </a:r>
            <a:r>
              <a:rPr lang="en-US" sz="2200" dirty="0" smtClean="0">
                <a:cs typeface="Times New Roman" pitchFamily="18" charset="0"/>
              </a:rPr>
              <a:t>:</a:t>
            </a:r>
            <a:br>
              <a:rPr lang="en-US" sz="2200" dirty="0" smtClean="0">
                <a:cs typeface="Times New Roman" pitchFamily="18" charset="0"/>
              </a:rPr>
            </a:br>
            <a:endParaRPr lang="en-US" sz="2200" dirty="0" smtClean="0"/>
          </a:p>
        </p:txBody>
      </p:sp>
      <p:pic>
        <p:nvPicPr>
          <p:cNvPr id="4099" name="Title 5"/>
          <p:cNvPicPr>
            <a:picLocks noGrp="1" noChangeArrowheads="1"/>
          </p:cNvPicPr>
          <p:nvPr>
            <p:ph idx="1"/>
          </p:nvPr>
        </p:nvPicPr>
        <p:blipFill>
          <a:blip r:embed="rId2" cstate="print">
            <a:lum bright="-100000" contrast="98000"/>
            <a:grayscl/>
            <a:biLevel thresh="50000"/>
          </a:blip>
          <a:srcRect/>
          <a:stretch>
            <a:fillRect/>
          </a:stretch>
        </p:blipFill>
        <p:spPr>
          <a:xfrm>
            <a:off x="1619672" y="4941168"/>
            <a:ext cx="6338887" cy="1811337"/>
          </a:xfrm>
          <a:solidFill>
            <a:schemeClr val="bg2"/>
          </a:solidFill>
        </p:spPr>
      </p:pic>
      <p:sp>
        <p:nvSpPr>
          <p:cNvPr id="4" name="Rectangle 3"/>
          <p:cNvSpPr/>
          <p:nvPr/>
        </p:nvSpPr>
        <p:spPr>
          <a:xfrm>
            <a:off x="0" y="476672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err="1">
                <a:cs typeface="Times New Roman" pitchFamily="18" charset="0"/>
              </a:rPr>
              <a:t>Избор</a:t>
            </a:r>
            <a:r>
              <a:rPr lang="en-US" sz="2800" dirty="0">
                <a:cs typeface="Times New Roman" pitchFamily="18" charset="0"/>
              </a:rPr>
              <a:t> и </a:t>
            </a:r>
            <a:r>
              <a:rPr lang="en-US" sz="2800" dirty="0" err="1">
                <a:cs typeface="Times New Roman" pitchFamily="18" charset="0"/>
              </a:rPr>
              <a:t>припрема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err="1">
                <a:cs typeface="Times New Roman" pitchFamily="18" charset="0"/>
              </a:rPr>
              <a:t>експерименталне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err="1">
                <a:cs typeface="Times New Roman" pitchFamily="18" charset="0"/>
              </a:rPr>
              <a:t>животиње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err="1">
                <a:cs typeface="Times New Roman" pitchFamily="18" charset="0"/>
              </a:rPr>
              <a:t>за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err="1">
                <a:cs typeface="Times New Roman" pitchFamily="18" charset="0"/>
              </a:rPr>
              <a:t>истраживачки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en-US" sz="2800" dirty="0" err="1">
                <a:cs typeface="Times New Roman" pitchFamily="18" charset="0"/>
              </a:rPr>
              <a:t>рад</a:t>
            </a:r>
            <a:endParaRPr lang="en-US" sz="2800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214313" y="214313"/>
            <a:ext cx="8929687" cy="1112837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cs typeface="Times New Roman" pitchFamily="18" charset="0"/>
              </a:rPr>
              <a:t>ГОДИШЊИ УТРОШАК ЕКСПЕРИМЕНТАЛНИХ ЖИВОТИЊА У САД - У</a:t>
            </a:r>
          </a:p>
        </p:txBody>
      </p:sp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642938" y="1643063"/>
            <a:ext cx="78771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u="sng" dirty="0">
                <a:cs typeface="Times New Roman" pitchFamily="18" charset="0"/>
              </a:rPr>
              <a:t>ВРСТЕ</a:t>
            </a:r>
            <a:r>
              <a:rPr lang="sr-Latn-CS" sz="2400" u="sng" dirty="0">
                <a:cs typeface="Times New Roman" pitchFamily="18" charset="0"/>
              </a:rPr>
              <a:t>	</a:t>
            </a:r>
            <a:r>
              <a:rPr lang="en-US" sz="2400" u="sng" dirty="0">
                <a:cs typeface="Times New Roman" pitchFamily="18" charset="0"/>
              </a:rPr>
              <a:t>         </a:t>
            </a:r>
            <a:r>
              <a:rPr lang="sr-Cyrl-RS" sz="2400" u="sng" dirty="0" smtClean="0">
                <a:cs typeface="Times New Roman" pitchFamily="18" charset="0"/>
              </a:rPr>
              <a:t>                                           </a:t>
            </a:r>
            <a:r>
              <a:rPr lang="en-US" sz="2400" u="sng" dirty="0" smtClean="0">
                <a:cs typeface="Times New Roman" pitchFamily="18" charset="0"/>
              </a:rPr>
              <a:t>УКУПАН </a:t>
            </a:r>
            <a:r>
              <a:rPr lang="en-US" sz="2400" u="sng" dirty="0">
                <a:cs typeface="Times New Roman" pitchFamily="18" charset="0"/>
              </a:rPr>
              <a:t>БРОЈ</a:t>
            </a:r>
            <a:r>
              <a:rPr lang="sr-Latn-CS" sz="2400" u="sng" dirty="0">
                <a:cs typeface="Times New Roman" pitchFamily="18" charset="0"/>
              </a:rPr>
              <a:t>	</a:t>
            </a:r>
            <a:r>
              <a:rPr lang="en-US" sz="2400" u="sng" dirty="0">
                <a:cs typeface="Times New Roman" pitchFamily="18" charset="0"/>
              </a:rPr>
              <a:t>            </a:t>
            </a:r>
            <a:r>
              <a:rPr lang="sr-Cyrl-RS" sz="2400" u="sng" dirty="0" smtClean="0">
                <a:cs typeface="Times New Roman" pitchFamily="18" charset="0"/>
              </a:rPr>
              <a:t>	</a:t>
            </a:r>
            <a:r>
              <a:rPr lang="en-US" sz="2400" u="sng" dirty="0" smtClean="0">
                <a:cs typeface="Times New Roman" pitchFamily="18" charset="0"/>
              </a:rPr>
              <a:t>%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dirty="0" err="1">
                <a:cs typeface="Times New Roman" pitchFamily="18" charset="0"/>
              </a:rPr>
              <a:t>Пацови</a:t>
            </a:r>
            <a:r>
              <a:rPr lang="en-US" sz="2400" dirty="0">
                <a:cs typeface="Times New Roman" pitchFamily="18" charset="0"/>
              </a:rPr>
              <a:t>, </a:t>
            </a:r>
            <a:r>
              <a:rPr lang="en-US" sz="2400" dirty="0" err="1">
                <a:cs typeface="Times New Roman" pitchFamily="18" charset="0"/>
              </a:rPr>
              <a:t>мишеви</a:t>
            </a:r>
            <a:r>
              <a:rPr lang="en-US" sz="2400" dirty="0">
                <a:cs typeface="Times New Roman" pitchFamily="18" charset="0"/>
              </a:rPr>
              <a:t>, </a:t>
            </a:r>
            <a:r>
              <a:rPr lang="en-US" sz="2400" dirty="0" err="1">
                <a:cs typeface="Times New Roman" pitchFamily="18" charset="0"/>
              </a:rPr>
              <a:t>заморч</a:t>
            </a:r>
            <a:r>
              <a:rPr lang="sr-Cyrl-CS" sz="2400" dirty="0">
                <a:cs typeface="Times New Roman" pitchFamily="18" charset="0"/>
              </a:rPr>
              <a:t>ићи</a:t>
            </a:r>
            <a:r>
              <a:rPr lang="en-US" sz="2400" dirty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	 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26.400.000     </a:t>
            </a:r>
            <a:r>
              <a:rPr lang="sr-Cyrl-RS" sz="2400" dirty="0" smtClean="0">
                <a:cs typeface="Times New Roman" pitchFamily="18" charset="0"/>
              </a:rPr>
              <a:t>           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88</a:t>
            </a:r>
          </a:p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dirty="0" err="1">
                <a:cs typeface="Times New Roman" pitchFamily="18" charset="0"/>
              </a:rPr>
              <a:t>Кунићи</a:t>
            </a:r>
            <a:r>
              <a:rPr lang="sr-Latn-CS" sz="2400" dirty="0">
                <a:cs typeface="Times New Roman" pitchFamily="18" charset="0"/>
              </a:rPr>
              <a:t>	</a:t>
            </a:r>
            <a:r>
              <a:rPr lang="en-US" sz="2400" dirty="0">
                <a:cs typeface="Times New Roman" pitchFamily="18" charset="0"/>
              </a:rPr>
              <a:t>                            </a:t>
            </a:r>
            <a:r>
              <a:rPr lang="sr-Cyrl-RS" sz="2400" dirty="0" smtClean="0">
                <a:cs typeface="Times New Roman" pitchFamily="18" charset="0"/>
              </a:rPr>
              <a:t>	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   </a:t>
            </a:r>
            <a:r>
              <a:rPr lang="en-US" sz="2400" dirty="0">
                <a:cs typeface="Times New Roman" pitchFamily="18" charset="0"/>
              </a:rPr>
              <a:t>3.300.000      </a:t>
            </a:r>
            <a:r>
              <a:rPr lang="sr-Cyrl-RS" sz="2400" dirty="0" smtClean="0">
                <a:cs typeface="Times New Roman" pitchFamily="18" charset="0"/>
              </a:rPr>
              <a:t>        </a:t>
            </a:r>
            <a:r>
              <a:rPr lang="en-US" sz="2400" dirty="0" smtClean="0">
                <a:cs typeface="Times New Roman" pitchFamily="18" charset="0"/>
              </a:rPr>
              <a:t>  </a:t>
            </a:r>
            <a:r>
              <a:rPr lang="en-US" sz="2400" dirty="0">
                <a:cs typeface="Times New Roman" pitchFamily="18" charset="0"/>
              </a:rPr>
              <a:t>11</a:t>
            </a:r>
          </a:p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dirty="0" err="1">
                <a:cs typeface="Times New Roman" pitchFamily="18" charset="0"/>
              </a:rPr>
              <a:t>Птице</a:t>
            </a:r>
            <a:r>
              <a:rPr lang="en-US" sz="2400" dirty="0">
                <a:cs typeface="Times New Roman" pitchFamily="18" charset="0"/>
              </a:rPr>
              <a:t>, </a:t>
            </a:r>
            <a:r>
              <a:rPr lang="en-US" sz="2400" dirty="0" err="1">
                <a:cs typeface="Times New Roman" pitchFamily="18" charset="0"/>
              </a:rPr>
              <a:t>жабе</a:t>
            </a:r>
            <a:r>
              <a:rPr lang="sr-Latn-CS" sz="2400" dirty="0">
                <a:cs typeface="Times New Roman" pitchFamily="18" charset="0"/>
              </a:rPr>
              <a:t>	</a:t>
            </a:r>
            <a:r>
              <a:rPr lang="en-US" sz="2400" dirty="0">
                <a:cs typeface="Times New Roman" pitchFamily="18" charset="0"/>
              </a:rPr>
              <a:t>                      </a:t>
            </a:r>
            <a:r>
              <a:rPr lang="sr-Cyrl-RS" sz="2400" dirty="0" smtClean="0">
                <a:cs typeface="Times New Roman" pitchFamily="18" charset="0"/>
              </a:rPr>
              <a:t>		     </a:t>
            </a:r>
            <a:r>
              <a:rPr lang="en-US" sz="2400" dirty="0" smtClean="0">
                <a:cs typeface="Times New Roman" pitchFamily="18" charset="0"/>
              </a:rPr>
              <a:t>   </a:t>
            </a:r>
            <a:r>
              <a:rPr lang="en-US" sz="2400" dirty="0">
                <a:cs typeface="Times New Roman" pitchFamily="18" charset="0"/>
              </a:rPr>
              <a:t>105.000   </a:t>
            </a:r>
            <a:r>
              <a:rPr lang="sr-Cyrl-RS" sz="2400" dirty="0" smtClean="0">
                <a:cs typeface="Times New Roman" pitchFamily="18" charset="0"/>
              </a:rPr>
              <a:t>         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0.35</a:t>
            </a:r>
          </a:p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dirty="0" err="1">
                <a:cs typeface="Times New Roman" pitchFamily="18" charset="0"/>
              </a:rPr>
              <a:t>Пси</a:t>
            </a:r>
            <a:r>
              <a:rPr lang="sr-Latn-CS" sz="2400" dirty="0">
                <a:cs typeface="Times New Roman" pitchFamily="18" charset="0"/>
              </a:rPr>
              <a:t>	</a:t>
            </a:r>
            <a:r>
              <a:rPr lang="en-US" sz="2400" dirty="0">
                <a:cs typeface="Times New Roman" pitchFamily="18" charset="0"/>
              </a:rPr>
              <a:t>                                    </a:t>
            </a:r>
            <a:r>
              <a:rPr lang="sr-Cyrl-RS" sz="2400" dirty="0" smtClean="0">
                <a:cs typeface="Times New Roman" pitchFamily="18" charset="0"/>
              </a:rPr>
              <a:t>		</a:t>
            </a:r>
            <a:r>
              <a:rPr lang="en-US" sz="2400" dirty="0" smtClean="0">
                <a:cs typeface="Times New Roman" pitchFamily="18" charset="0"/>
              </a:rPr>
              <a:t>          </a:t>
            </a:r>
            <a:r>
              <a:rPr lang="en-US" sz="2400" dirty="0">
                <a:cs typeface="Times New Roman" pitchFamily="18" charset="0"/>
              </a:rPr>
              <a:t>84.000</a:t>
            </a:r>
            <a:r>
              <a:rPr lang="sr-Latn-CS" sz="2400" dirty="0">
                <a:cs typeface="Times New Roman" pitchFamily="18" charset="0"/>
              </a:rPr>
              <a:t>	</a:t>
            </a:r>
            <a:r>
              <a:rPr lang="sr-Cyrl-RS" sz="2400" dirty="0" smtClean="0">
                <a:cs typeface="Times New Roman" pitchFamily="18" charset="0"/>
              </a:rPr>
              <a:t>     </a:t>
            </a:r>
            <a:r>
              <a:rPr lang="en-US" sz="2400" dirty="0" smtClean="0">
                <a:cs typeface="Times New Roman" pitchFamily="18" charset="0"/>
              </a:rPr>
              <a:t>    </a:t>
            </a:r>
            <a:r>
              <a:rPr lang="en-US" sz="2400" dirty="0">
                <a:cs typeface="Times New Roman" pitchFamily="18" charset="0"/>
              </a:rPr>
              <a:t>0.28</a:t>
            </a:r>
          </a:p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dirty="0" err="1">
                <a:cs typeface="Times New Roman" pitchFamily="18" charset="0"/>
              </a:rPr>
              <a:t>Свиње</a:t>
            </a:r>
            <a:r>
              <a:rPr lang="sr-Latn-CS" sz="2400" dirty="0">
                <a:cs typeface="Times New Roman" pitchFamily="18" charset="0"/>
              </a:rPr>
              <a:t>	</a:t>
            </a:r>
            <a:r>
              <a:rPr lang="en-US" sz="2400" dirty="0">
                <a:cs typeface="Times New Roman" pitchFamily="18" charset="0"/>
              </a:rPr>
              <a:t>                               </a:t>
            </a:r>
            <a:r>
              <a:rPr lang="sr-Cyrl-RS" sz="2400" dirty="0" smtClean="0">
                <a:cs typeface="Times New Roman" pitchFamily="18" charset="0"/>
              </a:rPr>
              <a:t>		</a:t>
            </a:r>
            <a:r>
              <a:rPr lang="en-US" sz="2400" dirty="0" smtClean="0">
                <a:cs typeface="Times New Roman" pitchFamily="18" charset="0"/>
              </a:rPr>
              <a:t>    </a:t>
            </a:r>
            <a:r>
              <a:rPr lang="sr-Cyrl-RS" sz="2400" dirty="0" smtClean="0">
                <a:cs typeface="Times New Roman" pitchFamily="18" charset="0"/>
              </a:rPr>
              <a:t>   </a:t>
            </a:r>
            <a:r>
              <a:rPr lang="en-US" sz="2400" dirty="0" smtClean="0">
                <a:cs typeface="Times New Roman" pitchFamily="18" charset="0"/>
              </a:rPr>
              <a:t>   </a:t>
            </a:r>
            <a:r>
              <a:rPr lang="en-US" sz="2400" dirty="0">
                <a:cs typeface="Times New Roman" pitchFamily="18" charset="0"/>
              </a:rPr>
              <a:t>42.000 </a:t>
            </a:r>
            <a:r>
              <a:rPr lang="en-US" sz="2400" dirty="0" smtClean="0">
                <a:cs typeface="Times New Roman" pitchFamily="18" charset="0"/>
              </a:rPr>
              <a:t>   </a:t>
            </a:r>
            <a:r>
              <a:rPr lang="sr-Cyrl-RS" sz="2400" dirty="0" smtClean="0">
                <a:cs typeface="Times New Roman" pitchFamily="18" charset="0"/>
              </a:rPr>
              <a:t>        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0.14</a:t>
            </a:r>
          </a:p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dirty="0" err="1">
                <a:cs typeface="Times New Roman" pitchFamily="18" charset="0"/>
              </a:rPr>
              <a:t>Мачке</a:t>
            </a:r>
            <a:r>
              <a:rPr lang="sr-Latn-CS" sz="2400" dirty="0">
                <a:cs typeface="Times New Roman" pitchFamily="18" charset="0"/>
              </a:rPr>
              <a:t>	</a:t>
            </a:r>
            <a:r>
              <a:rPr lang="en-US" sz="2400" dirty="0">
                <a:cs typeface="Times New Roman" pitchFamily="18" charset="0"/>
              </a:rPr>
              <a:t>                                </a:t>
            </a:r>
            <a:r>
              <a:rPr lang="sr-Cyrl-RS" sz="2400" dirty="0" smtClean="0">
                <a:cs typeface="Times New Roman" pitchFamily="18" charset="0"/>
              </a:rPr>
              <a:t>		</a:t>
            </a:r>
            <a:r>
              <a:rPr lang="en-US" sz="2400" dirty="0" smtClean="0">
                <a:cs typeface="Times New Roman" pitchFamily="18" charset="0"/>
              </a:rPr>
              <a:t>     </a:t>
            </a:r>
            <a:r>
              <a:rPr lang="sr-Cyrl-RS" sz="2400" dirty="0" smtClean="0">
                <a:cs typeface="Times New Roman" pitchFamily="18" charset="0"/>
              </a:rPr>
              <a:t>   </a:t>
            </a:r>
            <a:r>
              <a:rPr lang="en-US" sz="2400" dirty="0" smtClean="0">
                <a:cs typeface="Times New Roman" pitchFamily="18" charset="0"/>
              </a:rPr>
              <a:t>   </a:t>
            </a:r>
            <a:r>
              <a:rPr lang="en-US" sz="2400" dirty="0">
                <a:cs typeface="Times New Roman" pitchFamily="18" charset="0"/>
              </a:rPr>
              <a:t>9.000   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sr-Cyrl-RS" sz="2400" dirty="0" smtClean="0">
                <a:cs typeface="Times New Roman" pitchFamily="18" charset="0"/>
              </a:rPr>
              <a:t>        </a:t>
            </a:r>
            <a:r>
              <a:rPr lang="en-US" sz="2400" dirty="0" smtClean="0">
                <a:cs typeface="Times New Roman" pitchFamily="18" charset="0"/>
              </a:rPr>
              <a:t>  </a:t>
            </a:r>
            <a:r>
              <a:rPr lang="en-US" sz="2400" dirty="0">
                <a:cs typeface="Times New Roman" pitchFamily="18" charset="0"/>
              </a:rPr>
              <a:t>0.03</a:t>
            </a:r>
          </a:p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u="sng" dirty="0" err="1">
                <a:cs typeface="Times New Roman" pitchFamily="18" charset="0"/>
              </a:rPr>
              <a:t>Не</a:t>
            </a:r>
            <a:r>
              <a:rPr lang="en-US" sz="2400" u="sng" dirty="0">
                <a:cs typeface="Times New Roman" pitchFamily="18" charset="0"/>
              </a:rPr>
              <a:t>- </a:t>
            </a:r>
            <a:r>
              <a:rPr lang="en-US" sz="2400" u="sng" dirty="0" err="1">
                <a:cs typeface="Times New Roman" pitchFamily="18" charset="0"/>
              </a:rPr>
              <a:t>хумани</a:t>
            </a:r>
            <a:r>
              <a:rPr lang="en-US" sz="2400" u="sng" dirty="0">
                <a:cs typeface="Times New Roman" pitchFamily="18" charset="0"/>
              </a:rPr>
              <a:t> </a:t>
            </a:r>
            <a:r>
              <a:rPr lang="en-US" sz="2400" u="sng" dirty="0" err="1">
                <a:cs typeface="Times New Roman" pitchFamily="18" charset="0"/>
              </a:rPr>
              <a:t>примати</a:t>
            </a:r>
            <a:r>
              <a:rPr lang="sr-Latn-CS" sz="2400" u="sng" dirty="0">
                <a:cs typeface="Times New Roman" pitchFamily="18" charset="0"/>
              </a:rPr>
              <a:t>	</a:t>
            </a:r>
            <a:r>
              <a:rPr lang="en-US" sz="2400" u="sng" dirty="0">
                <a:cs typeface="Times New Roman" pitchFamily="18" charset="0"/>
              </a:rPr>
              <a:t>      </a:t>
            </a:r>
            <a:r>
              <a:rPr lang="sr-Cyrl-RS" sz="2400" u="sng" dirty="0" smtClean="0">
                <a:cs typeface="Times New Roman" pitchFamily="18" charset="0"/>
              </a:rPr>
              <a:t>		</a:t>
            </a:r>
            <a:r>
              <a:rPr lang="en-US" sz="2400" u="sng" dirty="0" smtClean="0">
                <a:cs typeface="Times New Roman" pitchFamily="18" charset="0"/>
              </a:rPr>
              <a:t>         </a:t>
            </a:r>
            <a:r>
              <a:rPr lang="en-US" sz="2400" u="sng" dirty="0">
                <a:cs typeface="Times New Roman" pitchFamily="18" charset="0"/>
              </a:rPr>
              <a:t>60.000</a:t>
            </a:r>
            <a:r>
              <a:rPr lang="sr-Latn-CS" sz="2400" u="sng" dirty="0">
                <a:cs typeface="Times New Roman" pitchFamily="18" charset="0"/>
              </a:rPr>
              <a:t>	</a:t>
            </a:r>
            <a:r>
              <a:rPr lang="sr-Cyrl-RS" sz="2400" u="sng" dirty="0" smtClean="0">
                <a:cs typeface="Times New Roman" pitchFamily="18" charset="0"/>
              </a:rPr>
              <a:t>     </a:t>
            </a:r>
            <a:r>
              <a:rPr lang="en-US" sz="2400" u="sng" dirty="0" smtClean="0">
                <a:cs typeface="Times New Roman" pitchFamily="18" charset="0"/>
              </a:rPr>
              <a:t>    </a:t>
            </a:r>
            <a:r>
              <a:rPr lang="en-US" sz="2400" u="sng" dirty="0">
                <a:cs typeface="Times New Roman" pitchFamily="18" charset="0"/>
              </a:rPr>
              <a:t>0.20</a:t>
            </a:r>
            <a:endParaRPr lang="en-US" sz="2400" dirty="0"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rgbClr val="FFFFFF"/>
              </a:buClr>
            </a:pPr>
            <a:r>
              <a:rPr lang="en-US" sz="2400" dirty="0">
                <a:cs typeface="Times New Roman" pitchFamily="18" charset="0"/>
              </a:rPr>
              <a:t>      УКУПНО</a:t>
            </a:r>
            <a:r>
              <a:rPr lang="sr-Latn-CS" sz="2400" dirty="0">
                <a:cs typeface="Times New Roman" pitchFamily="18" charset="0"/>
              </a:rPr>
              <a:t>	</a:t>
            </a:r>
            <a:r>
              <a:rPr lang="en-US" sz="2400" dirty="0">
                <a:cs typeface="Times New Roman" pitchFamily="18" charset="0"/>
              </a:rPr>
              <a:t>                       </a:t>
            </a:r>
            <a:r>
              <a:rPr lang="sr-Cyrl-RS" sz="2400" dirty="0" smtClean="0">
                <a:cs typeface="Times New Roman" pitchFamily="18" charset="0"/>
              </a:rPr>
              <a:t>	</a:t>
            </a:r>
            <a:r>
              <a:rPr lang="en-US" sz="2400" dirty="0" smtClean="0">
                <a:cs typeface="Times New Roman" pitchFamily="18" charset="0"/>
              </a:rPr>
              <a:t>         </a:t>
            </a:r>
            <a:r>
              <a:rPr lang="sr-Cyrl-RS" sz="2400" dirty="0" smtClean="0">
                <a:cs typeface="Times New Roman" pitchFamily="18" charset="0"/>
              </a:rPr>
              <a:t>     </a:t>
            </a:r>
            <a:r>
              <a:rPr lang="en-US" sz="2400" dirty="0" smtClean="0">
                <a:cs typeface="Times New Roman" pitchFamily="18" charset="0"/>
              </a:rPr>
              <a:t>30.000.000</a:t>
            </a:r>
            <a:r>
              <a:rPr lang="sr-Latn-CS" sz="2400" dirty="0">
                <a:cs typeface="Times New Roman" pitchFamily="18" charset="0"/>
              </a:rPr>
              <a:t>	</a:t>
            </a:r>
            <a:r>
              <a:rPr lang="sr-Cyrl-RS" sz="2400" dirty="0" smtClean="0">
                <a:cs typeface="Times New Roman" pitchFamily="18" charset="0"/>
              </a:rPr>
              <a:t>         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2400" dirty="0">
                <a:cs typeface="Times New Roman" pitchFamily="18" charset="0"/>
              </a:rPr>
              <a:t>100 </a:t>
            </a:r>
          </a:p>
          <a:p>
            <a:pPr>
              <a:spcBef>
                <a:spcPct val="20000"/>
              </a:spcBef>
              <a:buClr>
                <a:srgbClr val="FFFFFF"/>
              </a:buClr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285750"/>
            <a:ext cx="6316663" cy="5603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dirty="0" smtClean="0">
                <a:latin typeface="+mn-lt"/>
              </a:rPr>
              <a:t>Пацови и мишеви</a:t>
            </a:r>
            <a:endParaRPr lang="en-US" dirty="0" smtClean="0">
              <a:latin typeface="+mn-lt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14313" y="1143000"/>
            <a:ext cx="6000750" cy="51435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200" dirty="0" err="1" smtClean="0"/>
              <a:t>Изразита</a:t>
            </a:r>
            <a:r>
              <a:rPr lang="en-US" sz="2200" dirty="0" smtClean="0"/>
              <a:t> </a:t>
            </a:r>
            <a:r>
              <a:rPr lang="en-US" sz="2200" dirty="0" err="1" smtClean="0"/>
              <a:t>способност</a:t>
            </a:r>
            <a:r>
              <a:rPr lang="en-US" sz="2200" dirty="0" smtClean="0"/>
              <a:t> </a:t>
            </a:r>
            <a:r>
              <a:rPr lang="en-US" sz="2200" dirty="0" err="1" smtClean="0"/>
              <a:t>адаптације</a:t>
            </a:r>
            <a:endParaRPr lang="en-US" sz="2200" dirty="0" smtClean="0"/>
          </a:p>
          <a:p>
            <a:pPr eaLnBrk="1" hangingPunct="1"/>
            <a:r>
              <a:rPr lang="en-US" sz="2200" dirty="0" err="1" smtClean="0"/>
              <a:t>Имају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практично</a:t>
            </a:r>
            <a:r>
              <a:rPr lang="en-US" sz="2200" dirty="0" smtClean="0"/>
              <a:t> </a:t>
            </a:r>
            <a:r>
              <a:rPr lang="en-US" sz="2200" dirty="0" err="1" smtClean="0"/>
              <a:t>идентичну</a:t>
            </a:r>
            <a:r>
              <a:rPr lang="en-US" sz="2200" dirty="0" smtClean="0"/>
              <a:t> </a:t>
            </a:r>
            <a:r>
              <a:rPr lang="en-US" sz="2200" dirty="0" err="1" smtClean="0"/>
              <a:t>величину</a:t>
            </a:r>
            <a:r>
              <a:rPr lang="en-US" sz="2200" dirty="0" smtClean="0"/>
              <a:t> </a:t>
            </a:r>
            <a:r>
              <a:rPr lang="en-US" sz="2200" dirty="0" err="1" smtClean="0"/>
              <a:t>генома</a:t>
            </a:r>
            <a:r>
              <a:rPr lang="en-US" sz="2200" dirty="0" smtClean="0"/>
              <a:t> и </a:t>
            </a:r>
            <a:r>
              <a:rPr lang="en-US" sz="2200" dirty="0" err="1" smtClean="0"/>
              <a:t>број</a:t>
            </a:r>
            <a:r>
              <a:rPr lang="en-US" sz="2200" dirty="0" smtClean="0"/>
              <a:t> </a:t>
            </a:r>
            <a:r>
              <a:rPr lang="en-US" sz="2200" dirty="0" err="1" smtClean="0"/>
              <a:t>гена</a:t>
            </a:r>
            <a:r>
              <a:rPr lang="en-US" sz="2200" dirty="0" smtClean="0"/>
              <a:t> </a:t>
            </a:r>
            <a:r>
              <a:rPr lang="en-US" sz="2200" dirty="0" err="1" smtClean="0"/>
              <a:t>као</a:t>
            </a:r>
            <a:r>
              <a:rPr lang="en-US" sz="2200" dirty="0" smtClean="0"/>
              <a:t> </a:t>
            </a:r>
            <a:r>
              <a:rPr lang="en-US" sz="2200" dirty="0" err="1" smtClean="0"/>
              <a:t>људи</a:t>
            </a:r>
            <a:endParaRPr lang="en-US" sz="2200" dirty="0" smtClean="0"/>
          </a:p>
          <a:p>
            <a:pPr eaLnBrk="1" hangingPunct="1"/>
            <a:r>
              <a:rPr lang="en-US" sz="2200" dirty="0" err="1" smtClean="0"/>
              <a:t>Велики</a:t>
            </a:r>
            <a:r>
              <a:rPr lang="en-US" sz="2200" dirty="0" smtClean="0"/>
              <a:t> </a:t>
            </a:r>
            <a:r>
              <a:rPr lang="en-US" sz="2200" dirty="0" err="1" smtClean="0"/>
              <a:t>репродуктивни</a:t>
            </a:r>
            <a:r>
              <a:rPr lang="en-US" sz="2200" dirty="0" smtClean="0"/>
              <a:t> </a:t>
            </a:r>
            <a:r>
              <a:rPr lang="en-US" sz="2200" dirty="0" err="1" smtClean="0"/>
              <a:t>потенцијал</a:t>
            </a:r>
            <a:endParaRPr lang="en-US" sz="2200" dirty="0" smtClean="0"/>
          </a:p>
          <a:p>
            <a:pPr eaLnBrk="1" hangingPunct="1"/>
            <a:r>
              <a:rPr lang="en-US" sz="2200" dirty="0" err="1" smtClean="0"/>
              <a:t>Кратак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животни</a:t>
            </a:r>
            <a:r>
              <a:rPr lang="en-US" sz="2200" dirty="0" smtClean="0"/>
              <a:t> </a:t>
            </a:r>
            <a:r>
              <a:rPr lang="en-US" sz="2200" dirty="0" err="1" smtClean="0"/>
              <a:t>циклус</a:t>
            </a:r>
            <a:endParaRPr lang="en-US" sz="2200" dirty="0" smtClean="0"/>
          </a:p>
          <a:p>
            <a:pPr eaLnBrk="1" hangingPunct="1"/>
            <a:r>
              <a:rPr lang="en-US" sz="2200" dirty="0" err="1" smtClean="0"/>
              <a:t>Нису</a:t>
            </a:r>
            <a:r>
              <a:rPr lang="en-US" sz="2200" dirty="0" smtClean="0"/>
              <a:t> </a:t>
            </a:r>
            <a:r>
              <a:rPr lang="en-US" sz="2200" dirty="0" err="1" smtClean="0"/>
              <a:t>скупе</a:t>
            </a:r>
            <a:r>
              <a:rPr lang="en-US" sz="2200" dirty="0" smtClean="0"/>
              <a:t>, </a:t>
            </a:r>
            <a:r>
              <a:rPr lang="en-US" sz="2200" dirty="0" err="1" smtClean="0"/>
              <a:t>лако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чувају</a:t>
            </a:r>
            <a:r>
              <a:rPr lang="en-US" sz="2200" dirty="0" smtClean="0"/>
              <a:t> и </a:t>
            </a:r>
            <a:r>
              <a:rPr lang="en-US" sz="2200" dirty="0" err="1" smtClean="0"/>
              <a:t>погодне</a:t>
            </a:r>
            <a:r>
              <a:rPr lang="en-US" sz="2200" dirty="0" smtClean="0"/>
              <a:t> </a:t>
            </a:r>
            <a:r>
              <a:rPr lang="en-US" sz="2200" dirty="0" err="1" smtClean="0"/>
              <a:t>су</a:t>
            </a:r>
            <a:r>
              <a:rPr lang="en-US" sz="2200" dirty="0" smtClean="0"/>
              <a:t> </a:t>
            </a:r>
            <a:r>
              <a:rPr lang="sr-Cyrl-CS" sz="2200" dirty="0" smtClean="0"/>
              <a:t>з</a:t>
            </a:r>
            <a:r>
              <a:rPr lang="en-US" sz="2200" dirty="0" smtClean="0"/>
              <a:t>а </a:t>
            </a:r>
            <a:r>
              <a:rPr lang="en-US" sz="2200" dirty="0" err="1" smtClean="0"/>
              <a:t>разне</a:t>
            </a:r>
            <a:r>
              <a:rPr lang="en-US" sz="2200" dirty="0" smtClean="0"/>
              <a:t> </a:t>
            </a:r>
            <a:r>
              <a:rPr lang="en-US" sz="2200" dirty="0" err="1" smtClean="0"/>
              <a:t>манипулације</a:t>
            </a:r>
            <a:endParaRPr lang="en-US" sz="2200" dirty="0" smtClean="0"/>
          </a:p>
          <a:p>
            <a:pPr eaLnBrk="1" hangingPunct="1"/>
            <a:r>
              <a:rPr lang="en-US" sz="2200" dirty="0" err="1" smtClean="0"/>
              <a:t>Селекцијом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развијају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посебни</a:t>
            </a:r>
            <a:r>
              <a:rPr lang="en-US" sz="2200" dirty="0" smtClean="0"/>
              <a:t> </a:t>
            </a:r>
            <a:r>
              <a:rPr lang="en-US" sz="2200" dirty="0" err="1" smtClean="0"/>
              <a:t>сојеви</a:t>
            </a:r>
            <a:r>
              <a:rPr lang="en-US" sz="2200" dirty="0" smtClean="0"/>
              <a:t> (</a:t>
            </a:r>
            <a:r>
              <a:rPr lang="en-US" sz="2200" dirty="0" err="1" smtClean="0"/>
              <a:t>без</a:t>
            </a:r>
            <a:r>
              <a:rPr lang="en-US" sz="2200" dirty="0" smtClean="0"/>
              <a:t> </a:t>
            </a:r>
            <a:r>
              <a:rPr lang="en-US" sz="2200" dirty="0" err="1" smtClean="0"/>
              <a:t>присуства</a:t>
            </a:r>
            <a:r>
              <a:rPr lang="en-US" sz="2200" dirty="0" smtClean="0"/>
              <a:t> </a:t>
            </a:r>
            <a:r>
              <a:rPr lang="en-US" sz="2200" dirty="0" err="1" smtClean="0"/>
              <a:t>неког</a:t>
            </a:r>
            <a:r>
              <a:rPr lang="en-US" sz="2200" dirty="0" smtClean="0"/>
              <a:t> </a:t>
            </a:r>
            <a:r>
              <a:rPr lang="en-US" sz="2200" dirty="0" err="1" smtClean="0"/>
              <a:t>гена</a:t>
            </a:r>
            <a:r>
              <a:rPr lang="en-US" sz="2200" dirty="0" smtClean="0"/>
              <a:t> и </a:t>
            </a:r>
            <a:r>
              <a:rPr lang="en-US" sz="2200" dirty="0" err="1" smtClean="0"/>
              <a:t>сл</a:t>
            </a:r>
            <a:r>
              <a:rPr lang="en-US" sz="2200" dirty="0" smtClean="0"/>
              <a:t>.)</a:t>
            </a:r>
          </a:p>
          <a:p>
            <a:pPr eaLnBrk="1" hangingPunct="1"/>
            <a:r>
              <a:rPr lang="sr-Cyrl-CS" sz="2200" dirty="0" smtClean="0"/>
              <a:t>Физиологија, в</a:t>
            </a:r>
            <a:r>
              <a:rPr lang="en-US" sz="2200" dirty="0" err="1" smtClean="0"/>
              <a:t>ирусологија</a:t>
            </a:r>
            <a:r>
              <a:rPr lang="en-US" sz="2200" dirty="0" smtClean="0"/>
              <a:t>/</a:t>
            </a:r>
            <a:r>
              <a:rPr lang="en-US" sz="2200" dirty="0" err="1" smtClean="0"/>
              <a:t>бактериологија</a:t>
            </a:r>
            <a:r>
              <a:rPr lang="en-US" sz="2200" dirty="0" smtClean="0"/>
              <a:t>, </a:t>
            </a:r>
            <a:r>
              <a:rPr lang="en-US" sz="2200" dirty="0" err="1" smtClean="0"/>
              <a:t>онкологија</a:t>
            </a:r>
            <a:r>
              <a:rPr lang="en-US" sz="2200" dirty="0" smtClean="0"/>
              <a:t>, </a:t>
            </a:r>
            <a:r>
              <a:rPr lang="en-US" sz="2200" dirty="0" err="1" smtClean="0"/>
              <a:t>хематологија</a:t>
            </a:r>
            <a:r>
              <a:rPr lang="en-US" sz="2200" dirty="0" smtClean="0"/>
              <a:t>,</a:t>
            </a:r>
            <a:r>
              <a:rPr lang="sr-Cyrl-CS" sz="2200" dirty="0" smtClean="0"/>
              <a:t> </a:t>
            </a:r>
            <a:r>
              <a:rPr lang="en-US" sz="2200" dirty="0" err="1" smtClean="0"/>
              <a:t>генетика</a:t>
            </a:r>
            <a:r>
              <a:rPr lang="sr-Latn-CS" sz="2200" dirty="0" smtClean="0"/>
              <a:t> </a:t>
            </a:r>
            <a:endParaRPr lang="en-US" sz="2200" dirty="0" smtClean="0"/>
          </a:p>
        </p:txBody>
      </p:sp>
      <p:pic>
        <p:nvPicPr>
          <p:cNvPr id="6148" name="Picture 4" descr="mou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928688"/>
            <a:ext cx="2624137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6316662" cy="6429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dirty="0" smtClean="0">
                <a:latin typeface="+mn-lt"/>
              </a:rPr>
              <a:t>Заморчић (морско прасе)</a:t>
            </a:r>
            <a:endParaRPr lang="en-US" dirty="0" smtClean="0">
              <a:latin typeface="+mn-lt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57188" y="1071563"/>
            <a:ext cx="8786812" cy="2786062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mtClean="0"/>
              <a:t>Врста хербиворног глодара пореклом из Јужне Америке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Кућни љубимац, део националне кухиње (Перу, Боливија)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Плодан, мали, издржљив</a:t>
            </a:r>
          </a:p>
          <a:p>
            <a:pPr eaLnBrk="1" hangingPunct="1">
              <a:buFontTx/>
              <a:buNone/>
            </a:pPr>
            <a:endParaRPr lang="en-US" sz="1000" smtClean="0"/>
          </a:p>
          <a:p>
            <a:pPr eaLnBrk="1" hangingPunct="1"/>
            <a:r>
              <a:rPr lang="sr-Cyrl-CS" smtClean="0"/>
              <a:t>Физиологија, м</a:t>
            </a:r>
            <a:r>
              <a:rPr lang="en-US" smtClean="0"/>
              <a:t>икробиологија, ендокринологија, имунологија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857625"/>
            <a:ext cx="3786187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1625" y="214313"/>
            <a:ext cx="1857375" cy="6429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dirty="0" smtClean="0">
                <a:latin typeface="+mn-lt"/>
              </a:rPr>
              <a:t>Кунићи</a:t>
            </a:r>
            <a:endParaRPr lang="en-US" dirty="0" smtClean="0">
              <a:latin typeface="+mn-lt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357188" y="1285875"/>
            <a:ext cx="5429250" cy="4500563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mtClean="0"/>
              <a:t>Погодни за дисекцију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Мали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Лако се набављају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Гаје се и као домаће животиње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Имунологија, изолација вируса, стандардизација серума и вакцина, изоловани органи - физиологија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1143000"/>
            <a:ext cx="264318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285750"/>
            <a:ext cx="3143250" cy="7032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dirty="0" smtClean="0">
                <a:latin typeface="+mn-lt"/>
              </a:rPr>
              <a:t>Пси и мачке</a:t>
            </a:r>
            <a:endParaRPr lang="en-US" dirty="0" smtClean="0">
              <a:latin typeface="+mn-lt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571500" y="1214438"/>
            <a:ext cx="7858125" cy="25717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У последње време се све више користе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Нарочито приликом испитивања нових хируршких техника (трансплантације)</a:t>
            </a:r>
          </a:p>
          <a:p>
            <a:pPr eaLnBrk="1" hangingPunct="1"/>
            <a:endParaRPr lang="en-US" sz="1000" smtClean="0"/>
          </a:p>
          <a:p>
            <a:pPr eaLnBrk="1" hangingPunct="1"/>
            <a:r>
              <a:rPr lang="en-US" smtClean="0"/>
              <a:t>Пас - физиологија варења и крвотока</a:t>
            </a: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3786188"/>
            <a:ext cx="3429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786188"/>
            <a:ext cx="4000500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285750"/>
            <a:ext cx="2214563" cy="7032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dirty="0" smtClean="0">
                <a:latin typeface="+mn-lt"/>
              </a:rPr>
              <a:t>Примати</a:t>
            </a:r>
            <a:endParaRPr lang="en-US" dirty="0" smtClean="0">
              <a:latin typeface="+mn-lt"/>
            </a:endParaRP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357188" y="1214438"/>
            <a:ext cx="5286375" cy="4525962"/>
          </a:xfrm>
        </p:spPr>
        <p:txBody>
          <a:bodyPr/>
          <a:lstStyle/>
          <a:p>
            <a:pPr eaLnBrk="1" hangingPunct="1"/>
            <a:r>
              <a:rPr lang="en-US" smtClean="0"/>
              <a:t>Најидеалнији модел за испитивање болести у хуманој популацији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Мана - изузетно су скупи па се мање користе</a:t>
            </a:r>
          </a:p>
        </p:txBody>
      </p:sp>
      <p:pic>
        <p:nvPicPr>
          <p:cNvPr id="10244" name="Picture 4" descr="baby-02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071563"/>
            <a:ext cx="27987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0" y="357188"/>
            <a:ext cx="1500188" cy="7143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dirty="0" smtClean="0">
                <a:latin typeface="+mn-lt"/>
              </a:rPr>
              <a:t>Жабе</a:t>
            </a:r>
            <a:endParaRPr lang="en-US" dirty="0" smtClean="0">
              <a:latin typeface="+mn-lt"/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500063" y="1285875"/>
            <a:ext cx="4572000" cy="34290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mtClean="0"/>
              <a:t>Лако се долази до њих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Јефтине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Погодне за изучавање физиологије мишића, нерава и кичмене мождине</a:t>
            </a:r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25" y="785813"/>
            <a:ext cx="3071813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371475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Oглед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животињама</a:t>
            </a:r>
            <a:r>
              <a:rPr lang="en-US" sz="2200" dirty="0" smtClean="0"/>
              <a:t> </a:t>
            </a:r>
            <a:r>
              <a:rPr lang="sr-Cyrl-RS" sz="2200" dirty="0" smtClean="0"/>
              <a:t>(в</a:t>
            </a:r>
            <a:r>
              <a:rPr lang="en-US" sz="2200" dirty="0" err="1" smtClean="0"/>
              <a:t>ећина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биомедицинског</a:t>
            </a:r>
            <a:r>
              <a:rPr lang="en-US" sz="2200" dirty="0" smtClean="0"/>
              <a:t> </a:t>
            </a:r>
            <a:r>
              <a:rPr lang="en-US" sz="2200" dirty="0" err="1" smtClean="0"/>
              <a:t>карактера</a:t>
            </a:r>
            <a:r>
              <a:rPr lang="sr-Cyrl-RS" sz="2200" dirty="0" smtClean="0"/>
              <a:t>) </a:t>
            </a:r>
            <a:r>
              <a:rPr lang="en-US" sz="2200" dirty="0" err="1" smtClean="0"/>
              <a:t>имају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два</a:t>
            </a:r>
            <a:r>
              <a:rPr lang="en-US" sz="2200" dirty="0" smtClean="0"/>
              <a:t> </a:t>
            </a:r>
            <a:r>
              <a:rPr lang="en-US" sz="2200" dirty="0" err="1" smtClean="0"/>
              <a:t>основна</a:t>
            </a:r>
            <a:r>
              <a:rPr lang="en-US" sz="2200" dirty="0" smtClean="0"/>
              <a:t> </a:t>
            </a:r>
            <a:r>
              <a:rPr lang="en-US" sz="2200" dirty="0" err="1" smtClean="0"/>
              <a:t>циља</a:t>
            </a:r>
            <a:r>
              <a:rPr lang="en-US" sz="2200" dirty="0" smtClean="0"/>
              <a:t>:</a:t>
            </a:r>
          </a:p>
          <a:p>
            <a:pPr lvl="0">
              <a:buNone/>
            </a:pPr>
            <a:endParaRPr lang="en-US" sz="2200" dirty="0" smtClean="0"/>
          </a:p>
          <a:p>
            <a:pPr lvl="0">
              <a:buNone/>
            </a:pPr>
            <a:r>
              <a:rPr lang="en-US" sz="2200" dirty="0" smtClean="0"/>
              <a:t>• </a:t>
            </a:r>
            <a:r>
              <a:rPr lang="sr-Cyrl-RS" sz="2200" dirty="0" smtClean="0"/>
              <a:t>	</a:t>
            </a:r>
            <a:r>
              <a:rPr lang="en-US" sz="2200" dirty="0" err="1" smtClean="0"/>
              <a:t>проширивање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основних</a:t>
            </a:r>
            <a:r>
              <a:rPr lang="en-US" sz="2200" dirty="0" smtClean="0"/>
              <a:t> </a:t>
            </a:r>
            <a:r>
              <a:rPr lang="en-US" sz="2200" dirty="0" err="1" smtClean="0"/>
              <a:t>сазнања</a:t>
            </a:r>
            <a:r>
              <a:rPr lang="en-US" sz="2200" dirty="0" smtClean="0"/>
              <a:t> о </a:t>
            </a:r>
            <a:r>
              <a:rPr lang="en-US" sz="2200" dirty="0" err="1" smtClean="0"/>
              <a:t>биолошким</a:t>
            </a:r>
            <a:r>
              <a:rPr lang="en-US" sz="2200" dirty="0" smtClean="0"/>
              <a:t> </a:t>
            </a:r>
            <a:r>
              <a:rPr lang="en-US" sz="2200" dirty="0" err="1" smtClean="0"/>
              <a:t>функцијама</a:t>
            </a:r>
            <a:r>
              <a:rPr lang="en-US" sz="2200" dirty="0" smtClean="0"/>
              <a:t>, </a:t>
            </a:r>
            <a:r>
              <a:rPr lang="en-US" sz="2200" dirty="0" err="1" smtClean="0"/>
              <a:t>процесима</a:t>
            </a:r>
            <a:r>
              <a:rPr lang="en-US" sz="2200" dirty="0" smtClean="0"/>
              <a:t> </a:t>
            </a:r>
            <a:r>
              <a:rPr lang="sr-Cyrl-RS" sz="2200" dirty="0" smtClean="0"/>
              <a:t>и </a:t>
            </a:r>
            <a:r>
              <a:rPr lang="en-US" sz="2200" dirty="0" err="1" smtClean="0"/>
              <a:t>понашању</a:t>
            </a:r>
            <a:r>
              <a:rPr lang="sr-Cyrl-RS" sz="2200" dirty="0" smtClean="0"/>
              <a:t> </a:t>
            </a:r>
            <a:r>
              <a:rPr lang="en-US" sz="2200" dirty="0" smtClean="0"/>
              <a:t>(</a:t>
            </a:r>
            <a:r>
              <a:rPr lang="en-US" sz="2200" b="1" dirty="0" err="1" smtClean="0"/>
              <a:t>основна</a:t>
            </a:r>
            <a:r>
              <a:rPr lang="sr-Cyrl-RS" sz="2200" b="1" dirty="0" smtClean="0"/>
              <a:t> </a:t>
            </a:r>
            <a:r>
              <a:rPr lang="en-US" sz="2200" b="1" dirty="0" err="1" smtClean="0"/>
              <a:t>истражива</a:t>
            </a:r>
            <a:r>
              <a:rPr lang="sr-Cyrl-RS" sz="2200" b="1" dirty="0" smtClean="0"/>
              <a:t>њ</a:t>
            </a:r>
            <a:r>
              <a:rPr lang="en-US" sz="2200" b="1" dirty="0" smtClean="0"/>
              <a:t>а</a:t>
            </a:r>
            <a:r>
              <a:rPr lang="en-US" sz="2200" dirty="0" smtClean="0"/>
              <a:t>)</a:t>
            </a:r>
          </a:p>
          <a:p>
            <a:pPr lvl="0">
              <a:buNone/>
            </a:pPr>
            <a:endParaRPr lang="en-US" sz="2200" dirty="0" smtClean="0"/>
          </a:p>
          <a:p>
            <a:pPr lvl="0">
              <a:buNone/>
            </a:pPr>
            <a:r>
              <a:rPr lang="en-US" sz="2200" dirty="0" smtClean="0"/>
              <a:t>• </a:t>
            </a:r>
            <a:r>
              <a:rPr lang="sr-Cyrl-RS" sz="2200" dirty="0" smtClean="0"/>
              <a:t>	</a:t>
            </a:r>
            <a:r>
              <a:rPr lang="en-US" sz="2200" dirty="0" err="1" smtClean="0"/>
              <a:t>побољшање</a:t>
            </a:r>
            <a:r>
              <a:rPr lang="en-US" sz="2200" dirty="0" smtClean="0"/>
              <a:t> </a:t>
            </a:r>
            <a:r>
              <a:rPr lang="en-US" sz="2200" dirty="0" err="1" smtClean="0"/>
              <a:t>здравља</a:t>
            </a:r>
            <a:r>
              <a:rPr lang="en-US" sz="2200" dirty="0" smtClean="0"/>
              <a:t> </a:t>
            </a:r>
            <a:r>
              <a:rPr lang="en-US" sz="2200" dirty="0" err="1" smtClean="0"/>
              <a:t>људи</a:t>
            </a:r>
            <a:r>
              <a:rPr lang="en-US" sz="2200" dirty="0" smtClean="0"/>
              <a:t> и </a:t>
            </a:r>
            <a:r>
              <a:rPr lang="en-US" sz="2200" dirty="0" err="1" smtClean="0"/>
              <a:t>животиња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применом</a:t>
            </a:r>
            <a:r>
              <a:rPr lang="en-US" sz="2200" dirty="0" smtClean="0"/>
              <a:t> </a:t>
            </a:r>
            <a:r>
              <a:rPr lang="en-US" sz="2200" dirty="0" err="1" smtClean="0"/>
              <a:t>сазнања</a:t>
            </a:r>
            <a:r>
              <a:rPr lang="en-US" sz="2200" dirty="0" smtClean="0"/>
              <a:t> </a:t>
            </a:r>
            <a:r>
              <a:rPr lang="en-US" sz="2200" dirty="0" err="1" smtClean="0"/>
              <a:t>стечених</a:t>
            </a:r>
            <a:r>
              <a:rPr lang="en-US" sz="2200" dirty="0" smtClean="0"/>
              <a:t> </a:t>
            </a:r>
            <a:r>
              <a:rPr lang="en-US" sz="2200" dirty="0" err="1" smtClean="0"/>
              <a:t>проучавањем</a:t>
            </a:r>
            <a:r>
              <a:rPr lang="en-US" sz="2200" dirty="0" smtClean="0"/>
              <a:t> </a:t>
            </a:r>
            <a:r>
              <a:rPr lang="en-US" sz="2200" dirty="0" err="1" smtClean="0"/>
              <a:t>настанка</a:t>
            </a:r>
            <a:r>
              <a:rPr lang="en-US" sz="2200" dirty="0" smtClean="0"/>
              <a:t> и </a:t>
            </a:r>
            <a:r>
              <a:rPr lang="en-US" sz="2200" dirty="0" err="1" smtClean="0"/>
              <a:t>тока</a:t>
            </a:r>
            <a:r>
              <a:rPr lang="en-US" sz="2200" dirty="0" smtClean="0"/>
              <a:t>  </a:t>
            </a:r>
            <a:r>
              <a:rPr lang="en-US" sz="2200" dirty="0" err="1" smtClean="0"/>
              <a:t>болести</a:t>
            </a:r>
            <a:r>
              <a:rPr lang="en-US" sz="2200" dirty="0" smtClean="0"/>
              <a:t>, </a:t>
            </a:r>
            <a:r>
              <a:rPr lang="en-US" sz="2200" dirty="0" err="1" smtClean="0"/>
              <a:t>патофизиолошких</a:t>
            </a:r>
            <a:r>
              <a:rPr lang="en-US" sz="2200" dirty="0" smtClean="0"/>
              <a:t> </a:t>
            </a:r>
            <a:r>
              <a:rPr lang="en-US" sz="2200" dirty="0" err="1" smtClean="0"/>
              <a:t>основа</a:t>
            </a:r>
            <a:r>
              <a:rPr lang="en-US" sz="2200" dirty="0" smtClean="0"/>
              <a:t> </a:t>
            </a:r>
            <a:r>
              <a:rPr lang="en-US" sz="2200" dirty="0" err="1" smtClean="0"/>
              <a:t>обољења</a:t>
            </a:r>
            <a:r>
              <a:rPr lang="en-US" sz="2200" dirty="0" smtClean="0"/>
              <a:t> 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проналажењем</a:t>
            </a:r>
            <a:r>
              <a:rPr lang="en-US" sz="2200" dirty="0" smtClean="0"/>
              <a:t> </a:t>
            </a:r>
            <a:r>
              <a:rPr lang="en-US" sz="2200" dirty="0" err="1" smtClean="0"/>
              <a:t>нових</a:t>
            </a:r>
            <a:r>
              <a:rPr lang="en-US" sz="2200" dirty="0" smtClean="0"/>
              <a:t> </a:t>
            </a:r>
            <a:r>
              <a:rPr lang="en-US" sz="2200" dirty="0" err="1" smtClean="0"/>
              <a:t>превентивних</a:t>
            </a:r>
            <a:r>
              <a:rPr lang="en-US" sz="2200" dirty="0" smtClean="0"/>
              <a:t>, </a:t>
            </a:r>
            <a:r>
              <a:rPr lang="en-US" sz="2200" dirty="0" err="1" smtClean="0"/>
              <a:t>профилактичких,дијагностичких</a:t>
            </a:r>
            <a:r>
              <a:rPr lang="en-US" sz="2200" dirty="0" smtClean="0"/>
              <a:t> и </a:t>
            </a:r>
            <a:r>
              <a:rPr lang="en-US" sz="2200" dirty="0" err="1" smtClean="0"/>
              <a:t>терапеутских</a:t>
            </a:r>
            <a:r>
              <a:rPr lang="en-US" sz="2200" dirty="0" smtClean="0"/>
              <a:t> </a:t>
            </a:r>
            <a:r>
              <a:rPr lang="en-US" sz="2200" dirty="0" err="1" smtClean="0"/>
              <a:t>метода</a:t>
            </a:r>
            <a:r>
              <a:rPr lang="en-US" sz="2200" dirty="0" smtClean="0"/>
              <a:t> (</a:t>
            </a:r>
            <a:r>
              <a:rPr lang="en-US" sz="2200" b="1" dirty="0" err="1" smtClean="0"/>
              <a:t>примењена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истражива</a:t>
            </a:r>
            <a:r>
              <a:rPr lang="sr-Cyrl-RS" sz="2200" b="1" dirty="0" smtClean="0"/>
              <a:t>њ</a:t>
            </a:r>
            <a:r>
              <a:rPr lang="en-US" sz="2200" b="1" dirty="0" smtClean="0"/>
              <a:t>а</a:t>
            </a:r>
            <a:r>
              <a:rPr lang="en-US" sz="2200" dirty="0" smtClean="0"/>
              <a:t>)</a:t>
            </a:r>
            <a:endParaRPr lang="en-US" sz="2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42938" y="357188"/>
            <a:ext cx="8001000" cy="107156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ts val="3900"/>
              </a:lnSpc>
              <a:defRPr/>
            </a:pPr>
            <a:r>
              <a:rPr lang="sr-Cyrl-RS" dirty="0" smtClean="0">
                <a:latin typeface="+mn-lt"/>
              </a:rPr>
              <a:t>ТЕСТИРАЊЕ ЕФЕКАТА НА ЖИВОТИЊАМА</a:t>
            </a:r>
            <a:endParaRPr lang="en-US" dirty="0" smtClean="0">
              <a:latin typeface="+mn-lt"/>
            </a:endParaRPr>
          </a:p>
        </p:txBody>
      </p:sp>
      <p:sp>
        <p:nvSpPr>
          <p:cNvPr id="12291" name="Subtitle 5"/>
          <p:cNvSpPr>
            <a:spLocks noGrp="1"/>
          </p:cNvSpPr>
          <p:nvPr>
            <p:ph type="subTitle" idx="1"/>
          </p:nvPr>
        </p:nvSpPr>
        <p:spPr>
          <a:xfrm>
            <a:off x="0" y="2000250"/>
            <a:ext cx="9144000" cy="3571875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ЦИРКУЛАТОРНИ                                  ПАС, ПАЦОВ</a:t>
            </a:r>
          </a:p>
          <a:p>
            <a:pPr eaLnBrk="1" hangingPunct="1"/>
            <a:r>
              <a:rPr lang="en-US" dirty="0" smtClean="0"/>
              <a:t>РЕСПИРАТОРНИ                                 ПАС, ЗАМОРЧ</a:t>
            </a:r>
            <a:r>
              <a:rPr lang="sr-Cyrl-CS" dirty="0" smtClean="0"/>
              <a:t>ИЋ</a:t>
            </a:r>
          </a:p>
          <a:p>
            <a:pPr eaLnBrk="1" hangingPunct="1"/>
            <a:r>
              <a:rPr lang="en-US" dirty="0" smtClean="0"/>
              <a:t>ГАСТРОИНТЕСТИНАЛНИ                   ПАЦОВ</a:t>
            </a:r>
          </a:p>
          <a:p>
            <a:pPr eaLnBrk="1" hangingPunct="1"/>
            <a:r>
              <a:rPr lang="en-US" dirty="0" smtClean="0"/>
              <a:t>ХЕМАТОЛОШКИ                                   МИШ, ПАЦОВ</a:t>
            </a:r>
          </a:p>
          <a:p>
            <a:pPr eaLnBrk="1" hangingPunct="1"/>
            <a:r>
              <a:rPr lang="en-US" dirty="0" smtClean="0"/>
              <a:t>НЕУРОЛОШКИ                                      МАЧКА, ПАЦОВ</a:t>
            </a:r>
          </a:p>
          <a:p>
            <a:pPr eaLnBrk="1" hangingPunct="1"/>
            <a:r>
              <a:rPr lang="en-US" dirty="0" smtClean="0"/>
              <a:t>ХОРМОНАЛНИ                                      ПАЦОВ, ПАС</a:t>
            </a:r>
          </a:p>
          <a:p>
            <a:pPr eaLnBrk="1" hangingPunct="1"/>
            <a:r>
              <a:rPr lang="en-US" dirty="0" smtClean="0"/>
              <a:t>ДИУРЕЗА                                               ПАС</a:t>
            </a:r>
          </a:p>
        </p:txBody>
      </p:sp>
      <p:sp>
        <p:nvSpPr>
          <p:cNvPr id="7" name="Right Arrow 6"/>
          <p:cNvSpPr/>
          <p:nvPr/>
        </p:nvSpPr>
        <p:spPr>
          <a:xfrm flipV="1">
            <a:off x="4929188" y="2143125"/>
            <a:ext cx="928687" cy="214313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ight Arrow 7"/>
          <p:cNvSpPr/>
          <p:nvPr/>
        </p:nvSpPr>
        <p:spPr>
          <a:xfrm flipV="1">
            <a:off x="4929188" y="3429000"/>
            <a:ext cx="928687" cy="214313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ight Arrow 8"/>
          <p:cNvSpPr/>
          <p:nvPr/>
        </p:nvSpPr>
        <p:spPr>
          <a:xfrm flipV="1">
            <a:off x="4929188" y="3929063"/>
            <a:ext cx="928687" cy="21431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ight Arrow 9"/>
          <p:cNvSpPr/>
          <p:nvPr/>
        </p:nvSpPr>
        <p:spPr>
          <a:xfrm flipV="1">
            <a:off x="4929188" y="4357688"/>
            <a:ext cx="928687" cy="21431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ight Arrow 10"/>
          <p:cNvSpPr/>
          <p:nvPr/>
        </p:nvSpPr>
        <p:spPr>
          <a:xfrm flipV="1">
            <a:off x="4929188" y="4786313"/>
            <a:ext cx="928687" cy="214312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ight Arrow 11"/>
          <p:cNvSpPr/>
          <p:nvPr/>
        </p:nvSpPr>
        <p:spPr>
          <a:xfrm flipV="1">
            <a:off x="4929188" y="2571750"/>
            <a:ext cx="928687" cy="214313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ight Arrow 12"/>
          <p:cNvSpPr/>
          <p:nvPr/>
        </p:nvSpPr>
        <p:spPr>
          <a:xfrm flipV="1">
            <a:off x="4929188" y="3000375"/>
            <a:ext cx="928687" cy="214313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357188" y="1214438"/>
            <a:ext cx="8377237" cy="1685925"/>
          </a:xfrm>
        </p:spPr>
        <p:txBody>
          <a:bodyPr/>
          <a:lstStyle/>
          <a:p>
            <a:pPr indent="0" eaLnBrk="1" hangingPunct="1">
              <a:lnSpc>
                <a:spcPts val="3900"/>
              </a:lnSpc>
              <a:buFontTx/>
              <a:buNone/>
            </a:pPr>
            <a:r>
              <a:rPr lang="en-US" sz="3200" dirty="0" err="1" smtClean="0"/>
              <a:t>Припрема</a:t>
            </a:r>
            <a:r>
              <a:rPr lang="en-US" sz="3200" dirty="0" smtClean="0"/>
              <a:t> </a:t>
            </a:r>
            <a:r>
              <a:rPr lang="en-US" sz="3200" dirty="0" err="1" smtClean="0"/>
              <a:t>лабораторијске</a:t>
            </a:r>
            <a:r>
              <a:rPr lang="en-US" sz="3200" dirty="0" smtClean="0"/>
              <a:t> </a:t>
            </a:r>
            <a:r>
              <a:rPr lang="en-US" sz="3200" dirty="0" err="1" smtClean="0"/>
              <a:t>животиње</a:t>
            </a:r>
            <a:r>
              <a:rPr lang="en-US" sz="3200" dirty="0" smtClean="0"/>
              <a:t> – </a:t>
            </a:r>
            <a:r>
              <a:rPr lang="en-US" sz="3200" dirty="0" err="1" smtClean="0"/>
              <a:t>имобилизација</a:t>
            </a:r>
            <a:r>
              <a:rPr lang="en-US" sz="3200" dirty="0" smtClean="0"/>
              <a:t> и </a:t>
            </a:r>
            <a:r>
              <a:rPr lang="en-US" sz="3200" dirty="0" err="1" smtClean="0"/>
              <a:t>анестезија</a:t>
            </a:r>
            <a:endParaRPr lang="en-US" sz="3200" dirty="0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3143250"/>
            <a:ext cx="4643437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57188" y="214313"/>
            <a:ext cx="8572500" cy="6215062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mtClean="0"/>
              <a:t>Пре увођења у експеримент, одабране животиње  се одређени период времена, неопходан за сваку врсту, чувају у лабораторијској штали (виваријуму).</a:t>
            </a:r>
          </a:p>
          <a:p>
            <a:pPr eaLnBrk="1" hangingPunct="1"/>
            <a:r>
              <a:rPr lang="en-US" smtClean="0"/>
              <a:t>Да би експеримент могао да буде правилно изведен потребно је максимално ограничити покретљивост животиње.</a:t>
            </a:r>
          </a:p>
          <a:p>
            <a:pPr eaLnBrk="1" hangingPunct="1">
              <a:buFontTx/>
              <a:buNone/>
            </a:pPr>
            <a:r>
              <a:rPr lang="en-US" b="1" u="sng" smtClean="0"/>
              <a:t>Три начина:</a:t>
            </a:r>
          </a:p>
          <a:p>
            <a:pPr eaLnBrk="1" hangingPunct="1">
              <a:buFontTx/>
              <a:buNone/>
            </a:pPr>
            <a:r>
              <a:rPr lang="en-US" b="1" smtClean="0"/>
              <a:t>1. Механичким путем </a:t>
            </a:r>
            <a:r>
              <a:rPr lang="en-US" sz="2000" b="1" smtClean="0"/>
              <a:t>(привеске, разбоји, специјални апарати...)</a:t>
            </a:r>
          </a:p>
          <a:p>
            <a:pPr eaLnBrk="1" hangingPunct="1">
              <a:buFontTx/>
              <a:buNone/>
            </a:pPr>
            <a:r>
              <a:rPr lang="en-US" b="1" smtClean="0">
                <a:solidFill>
                  <a:srgbClr val="000099"/>
                </a:solidFill>
              </a:rPr>
              <a:t>2. Фармаколошким путем </a:t>
            </a:r>
            <a:r>
              <a:rPr lang="en-US" sz="2000" b="1" smtClean="0">
                <a:solidFill>
                  <a:srgbClr val="000099"/>
                </a:solidFill>
              </a:rPr>
              <a:t>(хируршка анестезија лековима)</a:t>
            </a:r>
          </a:p>
          <a:p>
            <a:pPr marL="1257300" lvl="2" indent="-457200" eaLnBrk="1" hangingPunct="1">
              <a:buClr>
                <a:srgbClr val="FFFF00"/>
              </a:buClr>
            </a:pPr>
            <a:r>
              <a:rPr lang="en-US" smtClean="0">
                <a:solidFill>
                  <a:srgbClr val="000099"/>
                </a:solidFill>
              </a:rPr>
              <a:t>Локална анестезија</a:t>
            </a:r>
          </a:p>
          <a:p>
            <a:pPr marL="1257300" lvl="2" indent="-457200" eaLnBrk="1" hangingPunct="1">
              <a:buClr>
                <a:srgbClr val="FFFF00"/>
              </a:buClr>
            </a:pPr>
            <a:r>
              <a:rPr lang="en-US" smtClean="0">
                <a:solidFill>
                  <a:srgbClr val="000099"/>
                </a:solidFill>
              </a:rPr>
              <a:t>Општа анестезија</a:t>
            </a:r>
            <a:endParaRPr lang="en-US" b="1" smtClean="0">
              <a:solidFill>
                <a:srgbClr val="000099"/>
              </a:solidFill>
            </a:endParaRPr>
          </a:p>
          <a:p>
            <a:pPr eaLnBrk="1" hangingPunct="1">
              <a:buClr>
                <a:srgbClr val="FFFF00"/>
              </a:buClr>
              <a:buFontTx/>
              <a:buNone/>
            </a:pPr>
            <a:r>
              <a:rPr lang="en-US" b="1" smtClean="0"/>
              <a:t>3. Електроакумпунктурна анестезија </a:t>
            </a:r>
            <a:r>
              <a:rPr lang="en-US" sz="2000" b="1" smtClean="0"/>
              <a:t>(стимулацијом акумпунктурних тачака</a:t>
            </a:r>
            <a:r>
              <a:rPr lang="sr-Cyrl-CS" sz="2000" b="1" smtClean="0"/>
              <a:t> </a:t>
            </a:r>
            <a:r>
              <a:rPr lang="en-US" sz="2000" b="1" smtClean="0"/>
              <a:t>= лучење опиоидних супстанци – ендорфина, енкефалина...)</a:t>
            </a:r>
          </a:p>
          <a:p>
            <a:pPr eaLnBrk="1" hangingPunct="1">
              <a:buFontTx/>
              <a:buAutoNum type="arabicPeriod"/>
            </a:pPr>
            <a:endParaRPr lang="en-US" b="1" smtClean="0">
              <a:solidFill>
                <a:srgbClr val="FFFF00"/>
              </a:solidFill>
            </a:endParaRPr>
          </a:p>
          <a:p>
            <a:pPr marL="1257300" lvl="2" indent="-457200" eaLnBrk="1" hangingPunct="1">
              <a:buClr>
                <a:srgbClr val="FFFF00"/>
              </a:buClr>
              <a:buFontTx/>
              <a:buNone/>
            </a:pPr>
            <a:endParaRPr lang="en-US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429625" cy="1285875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rgbClr val="0000CC"/>
                </a:solidFill>
              </a:rPr>
              <a:t>Локална анестезија</a:t>
            </a:r>
            <a:r>
              <a:rPr lang="en-US" sz="2800" smtClean="0">
                <a:solidFill>
                  <a:srgbClr val="FFFF00"/>
                </a:solidFill>
              </a:rPr>
              <a:t> </a:t>
            </a:r>
            <a:r>
              <a:rPr lang="en-US" sz="2400" smtClean="0"/>
              <a:t>= применом лекова постиже се блокада преноса бола сензорним нервима само у ограниченом пределу тела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0" y="1484313"/>
            <a:ext cx="9144000" cy="5087937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	</a:t>
            </a:r>
          </a:p>
          <a:p>
            <a:pPr eaLnBrk="1" hangingPunct="1">
              <a:buFontTx/>
              <a:buNone/>
            </a:pPr>
            <a:r>
              <a:rPr lang="en-US" sz="2000" dirty="0" err="1" smtClean="0"/>
              <a:t>Локални</a:t>
            </a:r>
            <a:r>
              <a:rPr lang="en-US" sz="2000" dirty="0" smtClean="0"/>
              <a:t> </a:t>
            </a:r>
            <a:r>
              <a:rPr lang="en-US" sz="2000" dirty="0" err="1" smtClean="0"/>
              <a:t>анестетици</a:t>
            </a:r>
            <a:r>
              <a:rPr lang="en-US" sz="2000" dirty="0" smtClean="0"/>
              <a:t>:</a:t>
            </a:r>
          </a:p>
          <a:p>
            <a:pPr eaLnBrk="1" hangingPunct="1">
              <a:buFontTx/>
              <a:buNone/>
            </a:pPr>
            <a:endParaRPr lang="en-US" sz="2000" dirty="0" smtClean="0"/>
          </a:p>
          <a:p>
            <a:pPr eaLnBrk="1" hangingPunct="1"/>
            <a:r>
              <a:rPr lang="en-US" sz="2000" dirty="0" err="1" smtClean="0"/>
              <a:t>блокирају</a:t>
            </a:r>
            <a:r>
              <a:rPr lang="en-US" sz="2000" dirty="0" smtClean="0"/>
              <a:t> </a:t>
            </a:r>
            <a:r>
              <a:rPr lang="en-US" sz="2000" dirty="0" err="1" smtClean="0"/>
              <a:t>канале</a:t>
            </a:r>
            <a:r>
              <a:rPr lang="en-US" sz="2000" dirty="0" smtClean="0"/>
              <a:t> </a:t>
            </a:r>
            <a:r>
              <a:rPr lang="en-US" sz="2000" dirty="0" err="1" smtClean="0"/>
              <a:t>за</a:t>
            </a:r>
            <a:r>
              <a:rPr lang="en-US" sz="2000" dirty="0" smtClean="0"/>
              <a:t> Na</a:t>
            </a:r>
            <a:r>
              <a:rPr lang="en-US" sz="2000" baseline="30000" dirty="0" smtClean="0"/>
              <a:t>+  </a:t>
            </a:r>
            <a:r>
              <a:rPr lang="en-US" sz="2000" dirty="0" err="1" smtClean="0"/>
              <a:t>са</a:t>
            </a:r>
            <a:r>
              <a:rPr lang="en-US" sz="2000" dirty="0" smtClean="0"/>
              <a:t> </a:t>
            </a:r>
            <a:r>
              <a:rPr lang="en-US" sz="2000" dirty="0" err="1" smtClean="0"/>
              <a:t>цитоплазматске</a:t>
            </a:r>
            <a:r>
              <a:rPr lang="en-US" sz="2000" dirty="0" smtClean="0"/>
              <a:t> </a:t>
            </a:r>
            <a:r>
              <a:rPr lang="en-US" sz="2000" dirty="0" err="1" smtClean="0"/>
              <a:t>стране</a:t>
            </a:r>
            <a:r>
              <a:rPr lang="en-US" sz="2000" dirty="0" smtClean="0"/>
              <a:t> и </a:t>
            </a:r>
            <a:r>
              <a:rPr lang="en-US" sz="2000" dirty="0" err="1" smtClean="0"/>
              <a:t>тако</a:t>
            </a:r>
            <a:r>
              <a:rPr lang="en-US" sz="2000" dirty="0" smtClean="0"/>
              <a:t> </a:t>
            </a:r>
            <a:r>
              <a:rPr lang="en-US" sz="2000" dirty="0" err="1" smtClean="0"/>
              <a:t>онемогућавају</a:t>
            </a:r>
            <a:r>
              <a:rPr lang="en-US" sz="2000" dirty="0" smtClean="0"/>
              <a:t> </a:t>
            </a:r>
            <a:r>
              <a:rPr lang="en-US" sz="2000" dirty="0" err="1" smtClean="0"/>
              <a:t>настанак</a:t>
            </a:r>
            <a:r>
              <a:rPr lang="en-US" sz="2000" dirty="0" smtClean="0"/>
              <a:t> </a:t>
            </a:r>
            <a:r>
              <a:rPr lang="en-US" sz="2000" dirty="0" err="1" smtClean="0"/>
              <a:t>акционог</a:t>
            </a:r>
            <a:r>
              <a:rPr lang="en-US" sz="2000" dirty="0" smtClean="0"/>
              <a:t> </a:t>
            </a:r>
            <a:r>
              <a:rPr lang="en-US" sz="2000" dirty="0" err="1" smtClean="0"/>
              <a:t>потенцијала</a:t>
            </a:r>
            <a:r>
              <a:rPr lang="en-US" sz="2000" dirty="0" smtClean="0"/>
              <a:t> </a:t>
            </a:r>
            <a:r>
              <a:rPr lang="en-US" sz="2000" dirty="0" err="1" smtClean="0"/>
              <a:t>тј</a:t>
            </a:r>
            <a:r>
              <a:rPr lang="en-US" sz="2000" dirty="0" smtClean="0"/>
              <a:t>. </a:t>
            </a:r>
            <a:r>
              <a:rPr lang="en-US" sz="2000" dirty="0" err="1" smtClean="0"/>
              <a:t>прекидају</a:t>
            </a:r>
            <a:r>
              <a:rPr lang="en-US" sz="2000" dirty="0" smtClean="0"/>
              <a:t> </a:t>
            </a:r>
            <a:r>
              <a:rPr lang="en-US" sz="2000" dirty="0" err="1" smtClean="0"/>
              <a:t>ширење</a:t>
            </a:r>
            <a:r>
              <a:rPr lang="en-US" sz="2000" dirty="0" smtClean="0"/>
              <a:t> </a:t>
            </a:r>
            <a:r>
              <a:rPr lang="en-US" sz="2000" dirty="0" err="1" smtClean="0"/>
              <a:t>информације</a:t>
            </a:r>
            <a:r>
              <a:rPr lang="en-US" sz="2000" dirty="0" smtClean="0"/>
              <a:t> </a:t>
            </a:r>
            <a:r>
              <a:rPr lang="en-US" sz="2000" dirty="0" err="1" smtClean="0"/>
              <a:t>дуж</a:t>
            </a:r>
            <a:r>
              <a:rPr lang="en-US" sz="2000" dirty="0" smtClean="0"/>
              <a:t> </a:t>
            </a:r>
            <a:r>
              <a:rPr lang="en-US" sz="2000" dirty="0" err="1" smtClean="0"/>
              <a:t>нерва</a:t>
            </a:r>
            <a:endParaRPr lang="en-US" sz="2000" dirty="0" smtClean="0"/>
          </a:p>
          <a:p>
            <a:pPr eaLnBrk="1" hangingPunct="1">
              <a:buFontTx/>
              <a:buNone/>
            </a:pPr>
            <a:endParaRPr lang="en-US" sz="2000" dirty="0" smtClean="0"/>
          </a:p>
          <a:p>
            <a:pPr eaLnBrk="1" hangingPunct="1"/>
            <a:r>
              <a:rPr lang="en-US" sz="2000" dirty="0" err="1" smtClean="0"/>
              <a:t>прво</a:t>
            </a:r>
            <a:r>
              <a:rPr lang="en-US" sz="2000" dirty="0" smtClean="0"/>
              <a:t> </a:t>
            </a:r>
            <a:r>
              <a:rPr lang="en-US" sz="2000" dirty="0" err="1" smtClean="0"/>
              <a:t>блокирају</a:t>
            </a:r>
            <a:r>
              <a:rPr lang="en-US" sz="2000" dirty="0" smtClean="0"/>
              <a:t> </a:t>
            </a:r>
            <a:r>
              <a:rPr lang="en-US" sz="2000" dirty="0" err="1" smtClean="0"/>
              <a:t>немијелинизована</a:t>
            </a:r>
            <a:r>
              <a:rPr lang="en-US" sz="2000" dirty="0" smtClean="0"/>
              <a:t> и </a:t>
            </a:r>
            <a:r>
              <a:rPr lang="en-US" sz="2000" dirty="0" err="1" smtClean="0"/>
              <a:t>слабо</a:t>
            </a:r>
            <a:r>
              <a:rPr lang="en-US" sz="2000" dirty="0" smtClean="0"/>
              <a:t> </a:t>
            </a:r>
            <a:r>
              <a:rPr lang="en-US" sz="2000" dirty="0" err="1" smtClean="0"/>
              <a:t>мијелинизована</a:t>
            </a:r>
            <a:r>
              <a:rPr lang="en-US" sz="2000" dirty="0" smtClean="0"/>
              <a:t> </a:t>
            </a:r>
            <a:r>
              <a:rPr lang="en-US" sz="2000" dirty="0" err="1" smtClean="0"/>
              <a:t>нервна</a:t>
            </a:r>
            <a:r>
              <a:rPr lang="en-US" sz="2000" dirty="0" smtClean="0"/>
              <a:t> </a:t>
            </a:r>
            <a:r>
              <a:rPr lang="en-US" sz="2000" dirty="0" err="1" smtClean="0"/>
              <a:t>влакна</a:t>
            </a:r>
            <a:r>
              <a:rPr lang="en-US" sz="2000" dirty="0" smtClean="0"/>
              <a:t> (C, </a:t>
            </a:r>
            <a:r>
              <a:rPr lang="en-US" sz="2000" dirty="0" err="1" smtClean="0"/>
              <a:t>Aδ</a:t>
            </a:r>
            <a:r>
              <a:rPr lang="en-US" sz="2000" dirty="0" smtClean="0"/>
              <a:t>) = </a:t>
            </a:r>
            <a:r>
              <a:rPr lang="en-US" sz="2000" dirty="0" err="1" smtClean="0"/>
              <a:t>бол</a:t>
            </a:r>
            <a:r>
              <a:rPr lang="en-US" sz="2000" dirty="0" smtClean="0"/>
              <a:t>, </a:t>
            </a:r>
            <a:r>
              <a:rPr lang="en-US" sz="2000" dirty="0" err="1" smtClean="0"/>
              <a:t>температура</a:t>
            </a:r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err="1" smtClean="0"/>
              <a:t>касније</a:t>
            </a:r>
            <a:r>
              <a:rPr lang="en-US" sz="2000" dirty="0" smtClean="0"/>
              <a:t> </a:t>
            </a:r>
            <a:r>
              <a:rPr lang="en-US" sz="2000" dirty="0" err="1" smtClean="0"/>
              <a:t>блокирају</a:t>
            </a:r>
            <a:r>
              <a:rPr lang="en-US" sz="2000" dirty="0" smtClean="0"/>
              <a:t> </a:t>
            </a:r>
            <a:r>
              <a:rPr lang="en-US" sz="2000" dirty="0" err="1" smtClean="0"/>
              <a:t>дебела</a:t>
            </a:r>
            <a:r>
              <a:rPr lang="en-US" sz="2000" dirty="0" smtClean="0"/>
              <a:t> </a:t>
            </a:r>
            <a:r>
              <a:rPr lang="en-US" sz="2000" dirty="0" err="1" smtClean="0"/>
              <a:t>потпуно</a:t>
            </a:r>
            <a:r>
              <a:rPr lang="en-US" sz="2000" dirty="0" smtClean="0"/>
              <a:t> </a:t>
            </a:r>
            <a:r>
              <a:rPr lang="en-US" sz="2000" dirty="0" err="1" smtClean="0"/>
              <a:t>мијелинизована</a:t>
            </a:r>
            <a:r>
              <a:rPr lang="en-US" sz="2000" dirty="0" smtClean="0"/>
              <a:t> </a:t>
            </a:r>
            <a:r>
              <a:rPr lang="en-US" sz="2000" dirty="0" err="1" smtClean="0"/>
              <a:t>влакна</a:t>
            </a:r>
            <a:r>
              <a:rPr lang="en-US" sz="2000" dirty="0" smtClean="0"/>
              <a:t> (</a:t>
            </a:r>
            <a:r>
              <a:rPr lang="en-US" sz="2000" dirty="0" err="1" smtClean="0"/>
              <a:t>Aα</a:t>
            </a:r>
            <a:r>
              <a:rPr lang="en-US" sz="2000" dirty="0" smtClean="0"/>
              <a:t>,  </a:t>
            </a:r>
            <a:r>
              <a:rPr lang="en-US" sz="2000" dirty="0" err="1" smtClean="0"/>
              <a:t>Aβ</a:t>
            </a:r>
            <a:r>
              <a:rPr lang="en-US" sz="2000" dirty="0" smtClean="0"/>
              <a:t>) = </a:t>
            </a:r>
            <a:r>
              <a:rPr lang="en-US" sz="2000" dirty="0" err="1" smtClean="0"/>
              <a:t>додир</a:t>
            </a:r>
            <a:r>
              <a:rPr lang="en-US" sz="2000" dirty="0" smtClean="0"/>
              <a:t>, </a:t>
            </a:r>
            <a:r>
              <a:rPr lang="en-US" sz="2000" dirty="0" err="1" smtClean="0"/>
              <a:t>покрет</a:t>
            </a:r>
            <a:endParaRPr lang="en-US" sz="2000" dirty="0" smtClean="0"/>
          </a:p>
          <a:p>
            <a:pPr eaLnBrk="1" hangingPunct="1">
              <a:buFontTx/>
              <a:buNone/>
            </a:pPr>
            <a:r>
              <a:rPr lang="en-US" sz="20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ubtitle 2"/>
          <p:cNvSpPr>
            <a:spLocks noGrp="1"/>
          </p:cNvSpPr>
          <p:nvPr>
            <p:ph type="subTitle" idx="1"/>
          </p:nvPr>
        </p:nvSpPr>
        <p:spPr>
          <a:xfrm>
            <a:off x="0" y="2708275"/>
            <a:ext cx="9143999" cy="39354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1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>
                <a:solidFill>
                  <a:schemeClr val="tx1"/>
                </a:solidFill>
              </a:rPr>
              <a:t>Не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постоји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укрштена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реакција</a:t>
            </a:r>
            <a:r>
              <a:rPr lang="en-US" sz="2000" b="1" dirty="0" smtClean="0">
                <a:solidFill>
                  <a:schemeClr val="tx1"/>
                </a:solidFill>
              </a:rPr>
              <a:t>!!!!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1" dirty="0" err="1" smtClean="0">
                <a:solidFill>
                  <a:schemeClr val="tx1"/>
                </a:solidFill>
              </a:rPr>
              <a:t>Неосетљивост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после</a:t>
            </a:r>
            <a:r>
              <a:rPr lang="en-US" sz="2000" b="1" dirty="0" smtClean="0">
                <a:solidFill>
                  <a:schemeClr val="tx1"/>
                </a:solidFill>
              </a:rPr>
              <a:t> 10 </a:t>
            </a:r>
            <a:r>
              <a:rPr lang="en-US" sz="2000" b="1" dirty="0" err="1" smtClean="0">
                <a:solidFill>
                  <a:schemeClr val="tx1"/>
                </a:solidFill>
              </a:rPr>
              <a:t>мин</a:t>
            </a:r>
            <a:r>
              <a:rPr lang="sr-Cyrl-CS" sz="2000" b="1" dirty="0" smtClean="0">
                <a:solidFill>
                  <a:schemeClr val="tx1"/>
                </a:solidFill>
              </a:rPr>
              <a:t>ута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максимално</a:t>
            </a:r>
            <a:r>
              <a:rPr lang="en-US" sz="2000" b="1" dirty="0" smtClean="0">
                <a:solidFill>
                  <a:schemeClr val="tx1"/>
                </a:solidFill>
              </a:rPr>
              <a:t> 1 </a:t>
            </a:r>
            <a:r>
              <a:rPr lang="en-US" sz="2000" b="1" dirty="0" err="1" smtClean="0">
                <a:solidFill>
                  <a:schemeClr val="tx1"/>
                </a:solidFill>
              </a:rPr>
              <a:t>сат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10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</a:pPr>
            <a:r>
              <a:rPr lang="en-US" sz="1800" dirty="0" err="1" smtClean="0">
                <a:solidFill>
                  <a:schemeClr val="tx1"/>
                </a:solidFill>
              </a:rPr>
              <a:t>Да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би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постигли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дејство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могу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да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се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</a:p>
          <a:p>
            <a:pPr eaLnBrk="1" hangingPunct="1">
              <a:lnSpc>
                <a:spcPct val="90000"/>
              </a:lnSpc>
            </a:pPr>
            <a:endParaRPr lang="en-US" sz="9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Прскају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или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укапавају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површину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слузокоже</a:t>
            </a:r>
            <a:endParaRPr lang="en-US" sz="1800" dirty="0" smtClean="0">
              <a:solidFill>
                <a:schemeClr val="tx1"/>
              </a:solidFill>
            </a:endParaRPr>
          </a:p>
          <a:p>
            <a:pPr algn="l" eaLnBrk="1" hangingPunct="1">
              <a:lnSpc>
                <a:spcPct val="90000"/>
              </a:lnSpc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Убризгају</a:t>
            </a:r>
            <a:r>
              <a:rPr lang="en-US" sz="1800" dirty="0" smtClean="0">
                <a:solidFill>
                  <a:schemeClr val="tx1"/>
                </a:solidFill>
              </a:rPr>
              <a:t> у </a:t>
            </a:r>
            <a:r>
              <a:rPr lang="en-US" sz="1800" dirty="0" err="1" smtClean="0">
                <a:solidFill>
                  <a:schemeClr val="tx1"/>
                </a:solidFill>
              </a:rPr>
              <a:t>ткиво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en-US" sz="1800" dirty="0" err="1" smtClean="0">
                <a:solidFill>
                  <a:schemeClr val="tx1"/>
                </a:solidFill>
              </a:rPr>
              <a:t>инфилтрациона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анестезија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Убризгавају</a:t>
            </a:r>
            <a:r>
              <a:rPr lang="en-US" sz="1800" dirty="0" smtClean="0">
                <a:solidFill>
                  <a:schemeClr val="tx1"/>
                </a:solidFill>
              </a:rPr>
              <a:t> у </a:t>
            </a:r>
            <a:r>
              <a:rPr lang="en-US" sz="1800" dirty="0" err="1" smtClean="0">
                <a:solidFill>
                  <a:schemeClr val="tx1"/>
                </a:solidFill>
              </a:rPr>
              <a:t>близину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нервних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стабала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en-US" sz="1800" dirty="0" err="1" smtClean="0">
                <a:solidFill>
                  <a:schemeClr val="tx1"/>
                </a:solidFill>
              </a:rPr>
              <a:t>спроводна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анестезија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 У </a:t>
            </a:r>
            <a:r>
              <a:rPr lang="en-US" sz="1800" dirty="0" err="1" smtClean="0">
                <a:solidFill>
                  <a:schemeClr val="tx1"/>
                </a:solidFill>
              </a:rPr>
              <a:t>субарахноидни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простор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en-US" sz="1800" dirty="0" err="1" smtClean="0">
                <a:solidFill>
                  <a:schemeClr val="tx1"/>
                </a:solidFill>
              </a:rPr>
              <a:t>спинална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анестезија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pPr algn="l" eaLnBrk="1" hangingPunct="1">
              <a:lnSpc>
                <a:spcPct val="90000"/>
              </a:lnSpc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 У </a:t>
            </a:r>
            <a:r>
              <a:rPr lang="en-US" sz="1800" dirty="0" err="1" smtClean="0">
                <a:solidFill>
                  <a:schemeClr val="tx1"/>
                </a:solidFill>
              </a:rPr>
              <a:t>епидурални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простор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en-US" sz="1800" dirty="0" err="1" smtClean="0">
                <a:solidFill>
                  <a:schemeClr val="tx1"/>
                </a:solidFill>
              </a:rPr>
              <a:t>епидурална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анестезија</a:t>
            </a:r>
            <a:r>
              <a:rPr lang="en-US" sz="1800" dirty="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6388" name="TextBox 8"/>
          <p:cNvSpPr txBox="1">
            <a:spLocks noChangeArrowheads="1"/>
          </p:cNvSpPr>
          <p:nvPr/>
        </p:nvSpPr>
        <p:spPr bwMode="auto">
          <a:xfrm>
            <a:off x="250825" y="404813"/>
            <a:ext cx="79930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rgbClr val="0000CC"/>
                </a:solidFill>
              </a:rPr>
              <a:t>Врсте локалних анестетика:</a:t>
            </a:r>
          </a:p>
          <a:p>
            <a:pPr>
              <a:lnSpc>
                <a:spcPct val="90000"/>
              </a:lnSpc>
            </a:pPr>
            <a:endParaRPr lang="en-US" b="1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</a:pPr>
            <a:endParaRPr lang="en-US" sz="900" b="1">
              <a:solidFill>
                <a:srgbClr val="0000CC"/>
              </a:solidFill>
            </a:endParaRPr>
          </a:p>
          <a:p>
            <a:pPr>
              <a:lnSpc>
                <a:spcPct val="90000"/>
              </a:lnSpc>
            </a:pPr>
            <a:r>
              <a:rPr lang="en-US"/>
              <a:t>1. </a:t>
            </a:r>
            <a:r>
              <a:rPr lang="en-US" u="sng"/>
              <a:t>Естри</a:t>
            </a:r>
            <a:r>
              <a:rPr lang="en-US"/>
              <a:t> – прокаин, тетракаин – краће дејство, око 45 минута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2. </a:t>
            </a:r>
            <a:r>
              <a:rPr lang="en-US" u="sng"/>
              <a:t>Амиди</a:t>
            </a:r>
            <a:r>
              <a:rPr lang="en-US"/>
              <a:t> – лидокаин, бупивакаин – дуже дејство, до 1</a:t>
            </a:r>
            <a:r>
              <a:rPr lang="sr-Cyrl-CS"/>
              <a:t>.</a:t>
            </a:r>
            <a:r>
              <a:rPr lang="en-US"/>
              <a:t>5 час</a:t>
            </a:r>
          </a:p>
          <a:p>
            <a:endParaRPr lang="en-US"/>
          </a:p>
        </p:txBody>
      </p:sp>
      <p:sp>
        <p:nvSpPr>
          <p:cNvPr id="16389" name="TextBox 9"/>
          <p:cNvSpPr txBox="1">
            <a:spLocks noChangeArrowheads="1"/>
          </p:cNvSpPr>
          <p:nvPr/>
        </p:nvSpPr>
        <p:spPr bwMode="auto">
          <a:xfrm>
            <a:off x="179388" y="2205038"/>
            <a:ext cx="74056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*Често им се додаје адреналин да би продужи</a:t>
            </a:r>
            <a:r>
              <a:rPr lang="sr-Cyrl-CS"/>
              <a:t>л</a:t>
            </a:r>
            <a:r>
              <a:rPr lang="en-US"/>
              <a:t>о преузимање лека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214313"/>
            <a:ext cx="9144000" cy="26431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dirty="0" err="1" smtClean="0">
                <a:solidFill>
                  <a:srgbClr val="0000CC"/>
                </a:solidFill>
              </a:rPr>
              <a:t>Општа</a:t>
            </a:r>
            <a:r>
              <a:rPr lang="en-US" sz="2800" dirty="0" smtClean="0">
                <a:solidFill>
                  <a:srgbClr val="0000CC"/>
                </a:solidFill>
              </a:rPr>
              <a:t> </a:t>
            </a:r>
            <a:r>
              <a:rPr lang="en-US" sz="2800" dirty="0" err="1" smtClean="0">
                <a:solidFill>
                  <a:srgbClr val="0000CC"/>
                </a:solidFill>
              </a:rPr>
              <a:t>анестезија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– </a:t>
            </a:r>
            <a:r>
              <a:rPr lang="en-US" sz="2400" dirty="0" err="1" smtClean="0"/>
              <a:t>пролазна</a:t>
            </a:r>
            <a:r>
              <a:rPr lang="en-US" sz="2400" dirty="0" smtClean="0"/>
              <a:t>, </a:t>
            </a:r>
            <a:r>
              <a:rPr lang="en-US" sz="2400" dirty="0" err="1" smtClean="0"/>
              <a:t>реверзибилна</a:t>
            </a:r>
            <a:r>
              <a:rPr lang="en-US" sz="2400" dirty="0" smtClean="0"/>
              <a:t>, </a:t>
            </a:r>
            <a:r>
              <a:rPr lang="en-US" sz="2400" dirty="0" err="1" smtClean="0"/>
              <a:t>селективно</a:t>
            </a:r>
            <a:r>
              <a:rPr lang="en-US" sz="2400" dirty="0" smtClean="0"/>
              <a:t> </a:t>
            </a:r>
            <a:r>
              <a:rPr lang="en-US" sz="2400" dirty="0" err="1" smtClean="0"/>
              <a:t>паралише</a:t>
            </a:r>
            <a:r>
              <a:rPr lang="en-US" sz="2400" dirty="0" smtClean="0"/>
              <a:t> ЦНС </a:t>
            </a:r>
            <a:br>
              <a:rPr lang="en-US" sz="2400" dirty="0" smtClean="0"/>
            </a:br>
            <a:r>
              <a:rPr lang="sr-Cyrl-RS" sz="2400" dirty="0"/>
              <a:t/>
            </a:r>
            <a:br>
              <a:rPr lang="sr-Cyrl-RS" sz="2400" dirty="0"/>
            </a:br>
            <a:r>
              <a:rPr lang="en-US" sz="2400" dirty="0" smtClean="0"/>
              <a:t>АНАЛГЕЗИЈА     = </a:t>
            </a:r>
            <a:r>
              <a:rPr lang="en-US" sz="2400" dirty="0" err="1" smtClean="0"/>
              <a:t>одсуство</a:t>
            </a:r>
            <a:r>
              <a:rPr lang="en-US" sz="2400" dirty="0" smtClean="0"/>
              <a:t> </a:t>
            </a:r>
            <a:r>
              <a:rPr lang="en-US" sz="2400" dirty="0" err="1" smtClean="0"/>
              <a:t>бола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sr-Cyrl-RS" sz="2400" dirty="0" smtClean="0"/>
              <a:t>                </a:t>
            </a:r>
            <a:r>
              <a:rPr lang="en-US" sz="2400" dirty="0" smtClean="0"/>
              <a:t>АРЕФЛЕКСИЈА  = </a:t>
            </a:r>
            <a:r>
              <a:rPr lang="en-US" sz="2400" dirty="0" err="1" smtClean="0"/>
              <a:t>одсуство</a:t>
            </a:r>
            <a:r>
              <a:rPr lang="en-US" sz="2400" dirty="0" smtClean="0"/>
              <a:t> </a:t>
            </a:r>
            <a:r>
              <a:rPr lang="en-US" sz="2400" dirty="0" err="1" smtClean="0"/>
              <a:t>мишићних</a:t>
            </a:r>
            <a:r>
              <a:rPr lang="en-US" sz="2400" dirty="0" smtClean="0"/>
              <a:t> </a:t>
            </a:r>
            <a:r>
              <a:rPr lang="en-US" sz="2400" dirty="0" err="1" smtClean="0"/>
              <a:t>рефлекса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sr-Cyrl-RS" sz="2400" dirty="0" smtClean="0"/>
              <a:t>                                 </a:t>
            </a:r>
            <a:r>
              <a:rPr lang="en-US" sz="2400" dirty="0" smtClean="0"/>
              <a:t>АТОНИЈА  = </a:t>
            </a:r>
            <a:r>
              <a:rPr lang="en-US" sz="2400" dirty="0" err="1" smtClean="0"/>
              <a:t>губитак</a:t>
            </a:r>
            <a:r>
              <a:rPr lang="en-US" sz="2400" dirty="0" smtClean="0"/>
              <a:t> </a:t>
            </a:r>
            <a:r>
              <a:rPr lang="en-US" sz="2400" dirty="0" err="1" smtClean="0"/>
              <a:t>тонуса</a:t>
            </a:r>
            <a:r>
              <a:rPr lang="en-US" sz="2400" dirty="0" smtClean="0"/>
              <a:t> </a:t>
            </a:r>
            <a:r>
              <a:rPr lang="en-US" sz="2400" dirty="0" err="1" smtClean="0"/>
              <a:t>скелетних</a:t>
            </a:r>
            <a:r>
              <a:rPr lang="en-US" sz="2400" dirty="0" smtClean="0"/>
              <a:t> </a:t>
            </a:r>
            <a:r>
              <a:rPr lang="en-US" sz="2400" dirty="0" err="1" smtClean="0"/>
              <a:t>мишића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357188" y="2571750"/>
            <a:ext cx="8662987" cy="40005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buFontTx/>
              <a:buNone/>
            </a:pPr>
            <a:r>
              <a:rPr lang="en-US" sz="2800" b="1" u="sng" smtClean="0"/>
              <a:t>Циљ</a:t>
            </a:r>
          </a:p>
          <a:p>
            <a:pPr eaLnBrk="1" hangingPunct="1">
              <a:buFontTx/>
              <a:buNone/>
            </a:pPr>
            <a:r>
              <a:rPr lang="en-US" smtClean="0"/>
              <a:t>- постићи аналгезију, арефлексију и атонију код животиње уз очувану функцију дисања и крвотока 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Главни недостаци анестезије:</a:t>
            </a:r>
          </a:p>
          <a:p>
            <a:pPr eaLnBrk="1" hangingPunct="1">
              <a:buFontTx/>
              <a:buChar char="-"/>
            </a:pPr>
            <a:r>
              <a:rPr lang="en-US" smtClean="0"/>
              <a:t>Инхалациона – тешко се дозира</a:t>
            </a:r>
          </a:p>
          <a:p>
            <a:pPr eaLnBrk="1" hangingPunct="1">
              <a:buFontTx/>
              <a:buChar char="-"/>
            </a:pPr>
            <a:r>
              <a:rPr lang="en-US" smtClean="0"/>
              <a:t>Интравенска – краткотрајна, до 10 минута 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b="1" smtClean="0"/>
              <a:t>Опасност од предозирања – ЦНС, КВС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786812" cy="6858000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sz="2200" dirty="0" err="1" smtClean="0"/>
              <a:t>Општа</a:t>
            </a:r>
            <a:r>
              <a:rPr lang="en-US" sz="2200" dirty="0" smtClean="0"/>
              <a:t> </a:t>
            </a:r>
            <a:r>
              <a:rPr lang="en-US" sz="2200" dirty="0" err="1" smtClean="0"/>
              <a:t>анестезија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изводи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 smtClean="0"/>
              <a:t>два</a:t>
            </a:r>
            <a:r>
              <a:rPr lang="en-US" sz="2200" dirty="0" smtClean="0"/>
              <a:t> </a:t>
            </a:r>
            <a:r>
              <a:rPr lang="en-US" sz="2200" dirty="0" err="1" smtClean="0"/>
              <a:t>начина</a:t>
            </a:r>
            <a:r>
              <a:rPr lang="en-US" sz="2200" dirty="0" smtClean="0"/>
              <a:t>:</a:t>
            </a:r>
          </a:p>
          <a:p>
            <a:pPr eaLnBrk="1" hangingPunct="1">
              <a:buFontTx/>
              <a:buNone/>
            </a:pPr>
            <a:r>
              <a:rPr lang="en-US" sz="2200" dirty="0" smtClean="0"/>
              <a:t>1. </a:t>
            </a:r>
            <a:r>
              <a:rPr lang="en-US" sz="2200" b="1" dirty="0" err="1" smtClean="0"/>
              <a:t>Инхалацијом</a:t>
            </a:r>
            <a:r>
              <a:rPr lang="en-US" sz="2200" dirty="0" smtClean="0"/>
              <a:t> – </a:t>
            </a:r>
            <a:r>
              <a:rPr lang="en-US" sz="2200" dirty="0" err="1" smtClean="0"/>
              <a:t>удисањем</a:t>
            </a:r>
            <a:r>
              <a:rPr lang="en-US" sz="2200" dirty="0" smtClean="0"/>
              <a:t> </a:t>
            </a:r>
            <a:r>
              <a:rPr lang="en-US" sz="2200" dirty="0" err="1" smtClean="0"/>
              <a:t>анестетич</a:t>
            </a:r>
            <a:r>
              <a:rPr lang="sr-Cyrl-CS" sz="2200" dirty="0" smtClean="0"/>
              <a:t>к</a:t>
            </a:r>
            <a:r>
              <a:rPr lang="en-US" sz="2200" dirty="0" err="1" smtClean="0"/>
              <a:t>их</a:t>
            </a:r>
            <a:r>
              <a:rPr lang="en-US" sz="2200" dirty="0" smtClean="0"/>
              <a:t> </a:t>
            </a:r>
            <a:r>
              <a:rPr lang="en-US" sz="2200" dirty="0" err="1" smtClean="0"/>
              <a:t>пара</a:t>
            </a:r>
            <a:r>
              <a:rPr lang="en-US" sz="2200" dirty="0" smtClean="0"/>
              <a:t> </a:t>
            </a:r>
            <a:r>
              <a:rPr lang="en-US" sz="2200" dirty="0" err="1" smtClean="0"/>
              <a:t>или</a:t>
            </a:r>
            <a:r>
              <a:rPr lang="en-US" sz="2200" dirty="0" smtClean="0"/>
              <a:t> </a:t>
            </a:r>
            <a:r>
              <a:rPr lang="en-US" sz="2200" dirty="0" err="1" smtClean="0"/>
              <a:t>гасова</a:t>
            </a:r>
            <a:endParaRPr lang="en-US" sz="2200" dirty="0" smtClean="0"/>
          </a:p>
          <a:p>
            <a:pPr eaLnBrk="1" hangingPunct="1">
              <a:buFontTx/>
              <a:buNone/>
            </a:pPr>
            <a:r>
              <a:rPr lang="en-US" sz="2200" dirty="0" smtClean="0"/>
              <a:t>2. </a:t>
            </a:r>
            <a:r>
              <a:rPr lang="en-US" sz="2200" b="1" dirty="0" err="1" smtClean="0"/>
              <a:t>Интравенски</a:t>
            </a:r>
            <a:endParaRPr lang="en-US" sz="2200" b="1" dirty="0" smtClean="0"/>
          </a:p>
          <a:p>
            <a:pPr eaLnBrk="1" hangingPunct="1">
              <a:buFontTx/>
              <a:buNone/>
            </a:pPr>
            <a:endParaRPr lang="en-US" sz="2200" dirty="0" smtClean="0"/>
          </a:p>
          <a:p>
            <a:pPr eaLnBrk="1" hangingPunct="1">
              <a:buFontTx/>
              <a:buNone/>
            </a:pP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b="1" dirty="0" err="1" smtClean="0"/>
              <a:t>инхалациону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анестезију</a:t>
            </a:r>
            <a:r>
              <a:rPr lang="en-US" sz="2200" b="1" dirty="0" smtClean="0"/>
              <a:t> </a:t>
            </a:r>
            <a:r>
              <a:rPr lang="en-US" sz="2200" dirty="0" err="1" smtClean="0"/>
              <a:t>користе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:</a:t>
            </a:r>
          </a:p>
          <a:p>
            <a:pPr eaLnBrk="1" hangingPunct="1">
              <a:buFontTx/>
              <a:buChar char="-"/>
            </a:pPr>
            <a:r>
              <a:rPr lang="en-US" sz="2200" dirty="0" err="1" smtClean="0"/>
              <a:t>етри</a:t>
            </a:r>
            <a:r>
              <a:rPr lang="en-US" sz="2200" dirty="0" smtClean="0"/>
              <a:t> – </a:t>
            </a:r>
            <a:r>
              <a:rPr lang="en-US" sz="2200" dirty="0" err="1" smtClean="0"/>
              <a:t>диетилетар</a:t>
            </a:r>
            <a:r>
              <a:rPr lang="en-US" sz="2200" dirty="0" smtClean="0"/>
              <a:t>, </a:t>
            </a:r>
            <a:r>
              <a:rPr lang="en-US" sz="2200" dirty="0" err="1" smtClean="0"/>
              <a:t>метоксифлуран</a:t>
            </a:r>
            <a:r>
              <a:rPr lang="en-US" sz="2200" dirty="0" smtClean="0"/>
              <a:t>...</a:t>
            </a:r>
          </a:p>
          <a:p>
            <a:pPr eaLnBrk="1" hangingPunct="1">
              <a:buFontTx/>
              <a:buChar char="-"/>
            </a:pPr>
            <a:r>
              <a:rPr lang="en-US" sz="2200" dirty="0" err="1" smtClean="0"/>
              <a:t>халогенизовани</a:t>
            </a:r>
            <a:r>
              <a:rPr lang="en-US" sz="2200" dirty="0" smtClean="0"/>
              <a:t> </a:t>
            </a:r>
            <a:r>
              <a:rPr lang="en-US" sz="2200" dirty="0" err="1" smtClean="0"/>
              <a:t>угљоводоници</a:t>
            </a:r>
            <a:r>
              <a:rPr lang="en-US" sz="2200" dirty="0" smtClean="0"/>
              <a:t> </a:t>
            </a:r>
          </a:p>
          <a:p>
            <a:pPr eaLnBrk="1" hangingPunct="1">
              <a:buNone/>
            </a:pPr>
            <a:r>
              <a:rPr lang="en-US" sz="2200" dirty="0" smtClean="0"/>
              <a:t>	(</a:t>
            </a:r>
            <a:r>
              <a:rPr lang="en-US" sz="2200" dirty="0" err="1" smtClean="0"/>
              <a:t>халотан</a:t>
            </a:r>
            <a:r>
              <a:rPr lang="en-US" sz="2200" dirty="0" smtClean="0"/>
              <a:t>, </a:t>
            </a:r>
            <a:r>
              <a:rPr lang="en-US" sz="2200" dirty="0" err="1" smtClean="0"/>
              <a:t>трихлоретилен</a:t>
            </a:r>
            <a:r>
              <a:rPr lang="en-US" sz="2200" dirty="0" smtClean="0"/>
              <a:t>, </a:t>
            </a:r>
            <a:r>
              <a:rPr lang="en-US" sz="2200" dirty="0" err="1" smtClean="0"/>
              <a:t>ретко</a:t>
            </a:r>
            <a:r>
              <a:rPr lang="en-US" sz="2200" dirty="0" smtClean="0"/>
              <a:t> </a:t>
            </a:r>
            <a:r>
              <a:rPr lang="en-US" sz="2200" dirty="0" err="1" smtClean="0"/>
              <a:t>хлороформ</a:t>
            </a:r>
            <a:r>
              <a:rPr lang="en-US" sz="2200" dirty="0" smtClean="0"/>
              <a:t>)</a:t>
            </a:r>
          </a:p>
          <a:p>
            <a:pPr eaLnBrk="1" hangingPunct="1">
              <a:buFontTx/>
              <a:buChar char="-"/>
            </a:pPr>
            <a:r>
              <a:rPr lang="en-US" sz="2200" dirty="0" err="1" smtClean="0"/>
              <a:t>анестетички</a:t>
            </a:r>
            <a:r>
              <a:rPr lang="en-US" sz="2200" dirty="0" smtClean="0"/>
              <a:t> </a:t>
            </a:r>
            <a:r>
              <a:rPr lang="en-US" sz="2200" dirty="0" err="1" smtClean="0"/>
              <a:t>гасови</a:t>
            </a:r>
            <a:r>
              <a:rPr lang="en-US" sz="2200" dirty="0" smtClean="0"/>
              <a:t> – </a:t>
            </a:r>
            <a:r>
              <a:rPr lang="en-US" sz="2200" dirty="0" err="1" smtClean="0"/>
              <a:t>азот</a:t>
            </a:r>
            <a:r>
              <a:rPr lang="en-US" sz="2200" dirty="0" smtClean="0"/>
              <a:t> </a:t>
            </a:r>
            <a:r>
              <a:rPr lang="en-US" sz="2200" dirty="0" err="1" smtClean="0"/>
              <a:t>субоксид</a:t>
            </a:r>
            <a:endParaRPr lang="en-US" sz="2200" dirty="0" smtClean="0"/>
          </a:p>
          <a:p>
            <a:pPr eaLnBrk="1" hangingPunct="1">
              <a:buFontTx/>
              <a:buChar char="-"/>
            </a:pPr>
            <a:endParaRPr lang="en-US" sz="2200" dirty="0" smtClean="0"/>
          </a:p>
          <a:p>
            <a:pPr eaLnBrk="1" hangingPunct="1">
              <a:buFontTx/>
              <a:buChar char="-"/>
            </a:pPr>
            <a:endParaRPr lang="en-US" sz="2200" dirty="0" smtClean="0"/>
          </a:p>
          <a:p>
            <a:pPr eaLnBrk="1" hangingPunct="1">
              <a:buFontTx/>
              <a:buChar char="-"/>
            </a:pPr>
            <a:endParaRPr lang="en-US" sz="2200" dirty="0" smtClean="0"/>
          </a:p>
          <a:p>
            <a:pPr eaLnBrk="1" hangingPunct="1">
              <a:buFontTx/>
              <a:buChar char="-"/>
            </a:pPr>
            <a:endParaRPr lang="en-US" sz="2200" dirty="0" smtClean="0"/>
          </a:p>
        </p:txBody>
      </p:sp>
      <p:pic>
        <p:nvPicPr>
          <p:cNvPr id="17410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717032"/>
            <a:ext cx="4896544" cy="29379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9"/>
            <a:ext cx="5112568" cy="2664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b="1" dirty="0" err="1" smtClean="0"/>
              <a:t>интравенску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анестезију</a:t>
            </a:r>
            <a:r>
              <a:rPr lang="en-US" sz="2200" b="1" dirty="0" smtClean="0"/>
              <a:t> </a:t>
            </a:r>
            <a:r>
              <a:rPr lang="en-US" sz="2200" dirty="0" err="1" smtClean="0"/>
              <a:t>корист</a:t>
            </a:r>
            <a:r>
              <a:rPr lang="sr-Cyrl-CS" sz="2200" dirty="0" smtClean="0"/>
              <a:t>е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:</a:t>
            </a:r>
          </a:p>
          <a:p>
            <a:pPr>
              <a:buFontTx/>
              <a:buChar char="-"/>
            </a:pPr>
            <a:r>
              <a:rPr lang="sr-Cyrl-RS" sz="2200" dirty="0" smtClean="0"/>
              <a:t>т</a:t>
            </a:r>
            <a:r>
              <a:rPr lang="en-US" sz="2200" dirty="0" err="1" smtClean="0"/>
              <a:t>иопентон-натријум</a:t>
            </a:r>
            <a:r>
              <a:rPr lang="en-US" sz="2200" dirty="0" smtClean="0"/>
              <a:t> (</a:t>
            </a:r>
            <a:r>
              <a:rPr lang="en-US" sz="2200" dirty="0" err="1" smtClean="0"/>
              <a:t>барбитурат</a:t>
            </a:r>
            <a:r>
              <a:rPr lang="en-US" sz="2200" dirty="0" smtClean="0"/>
              <a:t>), </a:t>
            </a:r>
            <a:endParaRPr lang="sr-Cyrl-CS" sz="2200" dirty="0" smtClean="0"/>
          </a:p>
          <a:p>
            <a:pPr>
              <a:buFontTx/>
              <a:buChar char="-"/>
            </a:pPr>
            <a:r>
              <a:rPr lang="en-US" sz="2200" dirty="0" err="1" smtClean="0"/>
              <a:t>етомидат</a:t>
            </a:r>
            <a:r>
              <a:rPr lang="en-US" sz="2200" dirty="0" smtClean="0"/>
              <a:t>, </a:t>
            </a:r>
            <a:endParaRPr lang="sr-Cyrl-CS" sz="2200" dirty="0" smtClean="0"/>
          </a:p>
          <a:p>
            <a:pPr>
              <a:buFontTx/>
              <a:buChar char="-"/>
            </a:pPr>
            <a:r>
              <a:rPr lang="en-US" sz="2200" dirty="0" err="1" smtClean="0"/>
              <a:t>пропофол</a:t>
            </a:r>
            <a:r>
              <a:rPr lang="en-US" sz="2200" dirty="0" smtClean="0"/>
              <a:t>, </a:t>
            </a:r>
            <a:endParaRPr lang="sr-Cyrl-CS" sz="2200" dirty="0" smtClean="0"/>
          </a:p>
          <a:p>
            <a:pPr>
              <a:buFontTx/>
              <a:buChar char="-"/>
            </a:pPr>
            <a:r>
              <a:rPr lang="en-US" sz="2200" dirty="0" err="1" smtClean="0"/>
              <a:t>кетамин</a:t>
            </a:r>
            <a:endParaRPr lang="en-US" sz="2200" dirty="0" smtClean="0"/>
          </a:p>
          <a:p>
            <a:endParaRPr lang="en-US" sz="2200" dirty="0"/>
          </a:p>
        </p:txBody>
      </p:sp>
      <p:pic>
        <p:nvPicPr>
          <p:cNvPr id="4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492896"/>
            <a:ext cx="5400000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6000750" cy="6429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smtClean="0">
                <a:solidFill>
                  <a:srgbClr val="0000CC"/>
                </a:solidFill>
              </a:rPr>
              <a:t>Фазе опште анестезије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107950" y="1341438"/>
            <a:ext cx="5715000" cy="3071812"/>
          </a:xfrm>
        </p:spPr>
        <p:txBody>
          <a:bodyPr>
            <a:normAutofit fontScale="85000" lnSpcReduction="20000"/>
          </a:bodyPr>
          <a:lstStyle/>
          <a:p>
            <a:pPr marL="457200" indent="-457200" eaLnBrk="1" hangingPunct="1">
              <a:buFontTx/>
              <a:buNone/>
            </a:pPr>
            <a:r>
              <a:rPr lang="en-US" b="1" smtClean="0"/>
              <a:t>1. Аналгезија</a:t>
            </a:r>
          </a:p>
          <a:p>
            <a:pPr marL="457200" indent="-457200" eaLnBrk="1" hangingPunct="1">
              <a:buFontTx/>
              <a:buNone/>
            </a:pPr>
            <a:endParaRPr lang="en-US" b="1" smtClean="0"/>
          </a:p>
          <a:p>
            <a:pPr marL="457200" indent="-457200" eaLnBrk="1" hangingPunct="1">
              <a:buFontTx/>
              <a:buNone/>
            </a:pPr>
            <a:r>
              <a:rPr lang="en-US" b="1" smtClean="0"/>
              <a:t>2. Ексцитација (делиријум)</a:t>
            </a:r>
          </a:p>
          <a:p>
            <a:pPr marL="457200" indent="-457200" eaLnBrk="1" hangingPunct="1">
              <a:buFontTx/>
              <a:buNone/>
            </a:pPr>
            <a:endParaRPr lang="en-US" b="1" smtClean="0"/>
          </a:p>
          <a:p>
            <a:pPr marL="457200" indent="-457200" eaLnBrk="1" hangingPunct="1">
              <a:buFontTx/>
              <a:buNone/>
            </a:pPr>
            <a:r>
              <a:rPr lang="en-US" b="1" smtClean="0"/>
              <a:t>3. Хируршка анестезија</a:t>
            </a:r>
          </a:p>
          <a:p>
            <a:pPr marL="457200" indent="-457200" eaLnBrk="1" hangingPunct="1">
              <a:buFontTx/>
              <a:buNone/>
            </a:pPr>
            <a:endParaRPr lang="en-US" b="1" smtClean="0"/>
          </a:p>
          <a:p>
            <a:pPr marL="457200" indent="-457200" eaLnBrk="1" hangingPunct="1">
              <a:buFontTx/>
              <a:buNone/>
            </a:pPr>
            <a:r>
              <a:rPr lang="en-US" b="1" smtClean="0"/>
              <a:t>4. Медуларна парализа</a:t>
            </a:r>
          </a:p>
        </p:txBody>
      </p:sp>
      <p:pic>
        <p:nvPicPr>
          <p:cNvPr id="16386" name="Picture 2" descr="Image result for anaesthesia intravenous animal surge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473963"/>
            <a:ext cx="5076056" cy="3384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500813"/>
          </a:xfrm>
        </p:spPr>
        <p:txBody>
          <a:bodyPr/>
          <a:lstStyle/>
          <a:p>
            <a:pPr marL="457200" indent="-457200" eaLnBrk="1" hangingPunct="1">
              <a:buClr>
                <a:srgbClr val="0000CC"/>
              </a:buClr>
              <a:buFontTx/>
              <a:buAutoNum type="arabicPeriod"/>
            </a:pPr>
            <a:r>
              <a:rPr lang="en-US" sz="2200" smtClean="0">
                <a:solidFill>
                  <a:srgbClr val="0000CC"/>
                </a:solidFill>
              </a:rPr>
              <a:t>АНАЛГЕЗИЈА </a:t>
            </a:r>
            <a:r>
              <a:rPr lang="en-US" sz="2200" smtClean="0"/>
              <a:t>– од момента давања анестетика до потпуног губитка свести, уз аналгезију је очуван осећај додира; </a:t>
            </a:r>
            <a:r>
              <a:rPr lang="en-US" sz="2200" u="sng" smtClean="0"/>
              <a:t>анестезија делује на мождани кортекс</a:t>
            </a:r>
          </a:p>
          <a:p>
            <a:pPr marL="457200" indent="-457200" eaLnBrk="1" hangingPunct="1">
              <a:buClr>
                <a:srgbClr val="0000CC"/>
              </a:buClr>
              <a:buFontTx/>
              <a:buAutoNum type="arabicPeriod"/>
            </a:pPr>
            <a:r>
              <a:rPr lang="en-US" sz="2200" smtClean="0">
                <a:solidFill>
                  <a:srgbClr val="0000CC"/>
                </a:solidFill>
              </a:rPr>
              <a:t>ЕКСЦИТАЦИЈА (ДЕЛИРИЈУМ)</a:t>
            </a:r>
            <a:r>
              <a:rPr lang="en-US" sz="2200" smtClean="0">
                <a:solidFill>
                  <a:srgbClr val="FFFF00"/>
                </a:solidFill>
              </a:rPr>
              <a:t> </a:t>
            </a:r>
            <a:r>
              <a:rPr lang="en-US" sz="2200" smtClean="0"/>
              <a:t>– почиње губитком свести а завршава се гашењем спиналних рефлекса.      </a:t>
            </a:r>
          </a:p>
          <a:p>
            <a:pPr marL="457200" indent="-457200" eaLnBrk="1" hangingPunct="1">
              <a:buClr>
                <a:srgbClr val="0000CC"/>
              </a:buClr>
              <a:buFontTx/>
              <a:buNone/>
            </a:pPr>
            <a:r>
              <a:rPr lang="en-US" sz="2200" smtClean="0"/>
              <a:t>	</a:t>
            </a:r>
            <a:r>
              <a:rPr lang="en-US" sz="2200" u="sng" smtClean="0"/>
              <a:t>Знаци</a:t>
            </a:r>
            <a:r>
              <a:rPr lang="en-US" sz="2200" smtClean="0"/>
              <a:t>: пренадраженост, неправилно дисање, повећан тонус мишића, проширене зенице... Премедикацијом се може скратити или потпуно избећи.</a:t>
            </a:r>
          </a:p>
          <a:p>
            <a:pPr marL="457200" indent="-457200" eaLnBrk="1" hangingPunct="1">
              <a:buClr>
                <a:srgbClr val="0000CC"/>
              </a:buClr>
              <a:buFontTx/>
              <a:buAutoNum type="arabicPeriod" startAt="3"/>
            </a:pPr>
            <a:r>
              <a:rPr lang="en-US" sz="2200" smtClean="0">
                <a:solidFill>
                  <a:srgbClr val="0000CC"/>
                </a:solidFill>
              </a:rPr>
              <a:t>ХИРУРШКА АНЕСТЕЗИЈА</a:t>
            </a:r>
            <a:r>
              <a:rPr lang="en-US" sz="2200" smtClean="0">
                <a:solidFill>
                  <a:srgbClr val="FFFF00"/>
                </a:solidFill>
              </a:rPr>
              <a:t> </a:t>
            </a:r>
            <a:r>
              <a:rPr lang="en-US" sz="2200" smtClean="0"/>
              <a:t>– почиње атонијом скелетних мишића и гашењем спиналних рефлекса. За вршење интервенција.                                                                        </a:t>
            </a:r>
            <a:r>
              <a:rPr lang="en-US" sz="2200" u="sng" smtClean="0"/>
              <a:t>Знаци</a:t>
            </a:r>
            <a:r>
              <a:rPr lang="en-US" sz="2200" smtClean="0"/>
              <a:t>: правилно и успорено дисање, смањење тонуса мишића, гашење рефлекса гутања и  појава кружних покрета очију; </a:t>
            </a:r>
            <a:r>
              <a:rPr lang="en-US" sz="2200" u="sng" smtClean="0"/>
              <a:t>анестезија делује на кичмену мождину</a:t>
            </a:r>
          </a:p>
          <a:p>
            <a:pPr marL="457200" indent="-457200" eaLnBrk="1" hangingPunct="1">
              <a:buClr>
                <a:srgbClr val="0000CC"/>
              </a:buClr>
              <a:buFontTx/>
              <a:buAutoNum type="arabicPeriod" startAt="3"/>
            </a:pPr>
            <a:r>
              <a:rPr lang="en-US" sz="2200" smtClean="0">
                <a:solidFill>
                  <a:srgbClr val="0000CC"/>
                </a:solidFill>
              </a:rPr>
              <a:t>МЕДУЛАРНА ПАРАЛИЗА</a:t>
            </a:r>
            <a:r>
              <a:rPr lang="en-US" sz="2200" smtClean="0">
                <a:solidFill>
                  <a:srgbClr val="FFFF00"/>
                </a:solidFill>
              </a:rPr>
              <a:t> </a:t>
            </a:r>
            <a:r>
              <a:rPr lang="en-US" sz="2200" smtClean="0"/>
              <a:t>– у случају предозирања анестетиком долази до </a:t>
            </a:r>
            <a:r>
              <a:rPr lang="en-US" sz="2200" u="sng" smtClean="0"/>
              <a:t>парализе продужене мождине и понса</a:t>
            </a:r>
            <a:r>
              <a:rPr lang="en-US" sz="2200" smtClean="0"/>
              <a:t>. </a:t>
            </a:r>
          </a:p>
          <a:p>
            <a:pPr marL="457200" indent="-457200" eaLnBrk="1" hangingPunct="1">
              <a:buClr>
                <a:srgbClr val="0000CC"/>
              </a:buClr>
              <a:buFontTx/>
              <a:buNone/>
            </a:pPr>
            <a:r>
              <a:rPr lang="en-US" sz="2200" smtClean="0"/>
              <a:t>	</a:t>
            </a:r>
            <a:r>
              <a:rPr lang="en-US" sz="2200" u="sng" smtClean="0"/>
              <a:t>Знаци</a:t>
            </a:r>
            <a:r>
              <a:rPr lang="en-US" sz="2200" smtClean="0"/>
              <a:t>: неправилан срчани рад праћен хипотензијом, парализа дисања, релаксација сфинктера, широке зенице које не реагују на светлост.  </a:t>
            </a:r>
          </a:p>
          <a:p>
            <a:pPr marL="457200" indent="-457200" eaLnBrk="1" hangingPunct="1">
              <a:buFontTx/>
              <a:buAutoNum type="arabicPeriod"/>
            </a:pPr>
            <a:endParaRPr lang="en-US" sz="2200" smtClean="0"/>
          </a:p>
          <a:p>
            <a:pPr marL="457200" indent="-457200" eaLnBrk="1" hangingPunct="1">
              <a:buFontTx/>
              <a:buAutoNum type="arabicPeriod"/>
            </a:pPr>
            <a:endParaRPr lang="en-US" smtClean="0"/>
          </a:p>
          <a:p>
            <a:pPr marL="457200" indent="-457200" eaLnBrk="1" hangingPunct="1">
              <a:buFontTx/>
              <a:buAutoNum type="arabicPeriod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778098"/>
          </a:xfrm>
        </p:spPr>
        <p:txBody>
          <a:bodyPr>
            <a:normAutofit/>
          </a:bodyPr>
          <a:lstStyle/>
          <a:p>
            <a:r>
              <a:rPr lang="sr-Cyrl-RS" sz="3600" dirty="0" smtClean="0"/>
              <a:t>Историјат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525963"/>
          </a:xfrm>
        </p:spPr>
        <p:txBody>
          <a:bodyPr>
            <a:noAutofit/>
          </a:bodyPr>
          <a:lstStyle/>
          <a:p>
            <a:pPr marL="453390" indent="-226695">
              <a:lnSpc>
                <a:spcPct val="115000"/>
              </a:lnSpc>
              <a:spcAft>
                <a:spcPts val="1000"/>
              </a:spcAft>
            </a:pPr>
            <a:r>
              <a:rPr lang="en-US" sz="2200" dirty="0" err="1" smtClean="0">
                <a:ea typeface="Calibri"/>
                <a:cs typeface="Times New Roman"/>
              </a:rPr>
              <a:t>Прва</a:t>
            </a:r>
            <a:r>
              <a:rPr lang="en-US" sz="2200" dirty="0" smtClean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истраживања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на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живим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животињама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обавио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је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b="1" dirty="0" err="1">
                <a:ea typeface="Calibri"/>
                <a:cs typeface="Times New Roman"/>
              </a:rPr>
              <a:t>Ерасистратус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из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Александрије</a:t>
            </a:r>
            <a:r>
              <a:rPr lang="en-US" sz="2200" dirty="0">
                <a:ea typeface="Calibri"/>
                <a:cs typeface="Times New Roman"/>
              </a:rPr>
              <a:t>, </a:t>
            </a:r>
            <a:r>
              <a:rPr lang="en-US" sz="2200" dirty="0" err="1">
                <a:ea typeface="Calibri"/>
                <a:cs typeface="Times New Roman"/>
              </a:rPr>
              <a:t>још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smtClean="0">
                <a:ea typeface="Calibri"/>
                <a:cs typeface="Times New Roman"/>
              </a:rPr>
              <a:t>у</a:t>
            </a:r>
            <a:r>
              <a:rPr lang="sr-Cyrl-RS" sz="2200" dirty="0" smtClean="0">
                <a:ea typeface="Calibri"/>
                <a:cs typeface="Times New Roman"/>
              </a:rPr>
              <a:t> </a:t>
            </a:r>
            <a:r>
              <a:rPr lang="en-US" sz="2200" dirty="0" smtClean="0">
                <a:ea typeface="Calibri"/>
                <a:cs typeface="Times New Roman"/>
              </a:rPr>
              <a:t>3.веку </a:t>
            </a:r>
            <a:r>
              <a:rPr lang="en-US" sz="2200" dirty="0" err="1">
                <a:ea typeface="Calibri"/>
                <a:cs typeface="Times New Roman"/>
              </a:rPr>
              <a:t>п.н.е</a:t>
            </a:r>
            <a:r>
              <a:rPr lang="en-US" sz="2200" dirty="0">
                <a:ea typeface="Calibri"/>
                <a:cs typeface="Times New Roman"/>
              </a:rPr>
              <a:t>., </a:t>
            </a:r>
            <a:r>
              <a:rPr lang="en-US" sz="2200" dirty="0" err="1">
                <a:ea typeface="Calibri"/>
                <a:cs typeface="Times New Roman"/>
              </a:rPr>
              <a:t>ради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испитивања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>
                <a:ea typeface="Calibri"/>
                <a:cs typeface="Times New Roman"/>
              </a:rPr>
              <a:t>телесних</a:t>
            </a:r>
            <a:r>
              <a:rPr lang="en-US" sz="2200" dirty="0">
                <a:ea typeface="Calibri"/>
                <a:cs typeface="Times New Roman"/>
              </a:rPr>
              <a:t> </a:t>
            </a:r>
            <a:r>
              <a:rPr lang="en-US" sz="2200" dirty="0" err="1" smtClean="0">
                <a:ea typeface="Calibri"/>
                <a:cs typeface="Times New Roman"/>
              </a:rPr>
              <a:t>течности</a:t>
            </a:r>
            <a:endParaRPr lang="sr-Cyrl-RS" sz="2200" dirty="0" smtClean="0">
              <a:ea typeface="Calibri"/>
              <a:cs typeface="Times New Roman"/>
            </a:endParaRPr>
          </a:p>
          <a:p>
            <a:pPr marL="453390" indent="-226695">
              <a:lnSpc>
                <a:spcPct val="115000"/>
              </a:lnSpc>
              <a:spcAft>
                <a:spcPts val="1000"/>
              </a:spcAft>
            </a:pPr>
            <a:r>
              <a:rPr lang="en-US" sz="2200" dirty="0"/>
              <a:t> </a:t>
            </a:r>
            <a:r>
              <a:rPr lang="en-US" sz="2200" b="1" dirty="0" err="1"/>
              <a:t>Гален</a:t>
            </a:r>
            <a:r>
              <a:rPr lang="en-US" sz="2200" dirty="0"/>
              <a:t> (129 -200 </a:t>
            </a:r>
            <a:r>
              <a:rPr lang="en-US" sz="2200" dirty="0" err="1"/>
              <a:t>н.е</a:t>
            </a:r>
            <a:r>
              <a:rPr lang="en-US" sz="2200" dirty="0"/>
              <a:t>.) </a:t>
            </a:r>
            <a:r>
              <a:rPr lang="sr-Cyrl-RS" sz="2200" dirty="0" smtClean="0"/>
              <a:t>- </a:t>
            </a:r>
            <a:r>
              <a:rPr lang="en-US" sz="2200" dirty="0" err="1" smtClean="0"/>
              <a:t>на</a:t>
            </a:r>
            <a:r>
              <a:rPr lang="en-US" sz="2200" dirty="0" smtClean="0"/>
              <a:t> </a:t>
            </a:r>
            <a:r>
              <a:rPr lang="en-US" sz="2200" dirty="0" err="1"/>
              <a:t>живим</a:t>
            </a:r>
            <a:r>
              <a:rPr lang="en-US" sz="2200" dirty="0"/>
              <a:t> </a:t>
            </a:r>
            <a:r>
              <a:rPr lang="en-US" sz="2200" dirty="0" err="1"/>
              <a:t>свињама</a:t>
            </a:r>
            <a:r>
              <a:rPr lang="en-US" sz="2200" dirty="0"/>
              <a:t> </a:t>
            </a:r>
            <a:r>
              <a:rPr lang="en-US" sz="2200" dirty="0" err="1"/>
              <a:t>испитивао</a:t>
            </a:r>
            <a:r>
              <a:rPr lang="en-US" sz="2200" dirty="0"/>
              <a:t> </a:t>
            </a:r>
            <a:r>
              <a:rPr lang="en-US" sz="2200" dirty="0" err="1"/>
              <a:t>последице</a:t>
            </a:r>
            <a:r>
              <a:rPr lang="en-US" sz="2200" dirty="0"/>
              <a:t> </a:t>
            </a:r>
            <a:r>
              <a:rPr lang="en-US" sz="2200" dirty="0" err="1"/>
              <a:t>прекида</a:t>
            </a:r>
            <a:r>
              <a:rPr lang="en-US" sz="2200" dirty="0"/>
              <a:t> </a:t>
            </a:r>
            <a:r>
              <a:rPr lang="en-US" sz="2200" dirty="0" err="1"/>
              <a:t>различитих</a:t>
            </a:r>
            <a:r>
              <a:rPr lang="en-US" sz="2200" dirty="0"/>
              <a:t> </a:t>
            </a:r>
            <a:r>
              <a:rPr lang="en-US" sz="2200" dirty="0" err="1" smtClean="0"/>
              <a:t>нерава</a:t>
            </a:r>
            <a:r>
              <a:rPr lang="sr-Cyrl-RS" sz="2200" dirty="0"/>
              <a:t> </a:t>
            </a:r>
            <a:r>
              <a:rPr lang="en-US" sz="2200" dirty="0" smtClean="0"/>
              <a:t>и </a:t>
            </a:r>
            <a:r>
              <a:rPr lang="en-US" sz="2200" dirty="0" err="1"/>
              <a:t>положај</a:t>
            </a:r>
            <a:r>
              <a:rPr lang="en-US" sz="2200" dirty="0"/>
              <a:t> </a:t>
            </a:r>
            <a:r>
              <a:rPr lang="en-US" sz="2200" dirty="0" err="1"/>
              <a:t>мокраћних</a:t>
            </a:r>
            <a:r>
              <a:rPr lang="en-US" sz="2200" dirty="0"/>
              <a:t> </a:t>
            </a:r>
            <a:r>
              <a:rPr lang="en-US" sz="2200" dirty="0" err="1" smtClean="0"/>
              <a:t>органа</a:t>
            </a:r>
            <a:endParaRPr lang="sr-Cyrl-RS" sz="2200" dirty="0" smtClean="0"/>
          </a:p>
          <a:p>
            <a:pPr marL="453390" indent="-226695">
              <a:lnSpc>
                <a:spcPct val="115000"/>
              </a:lnSpc>
              <a:spcAft>
                <a:spcPts val="1000"/>
              </a:spcAft>
            </a:pPr>
            <a:r>
              <a:rPr lang="en-US" sz="2200" b="1" dirty="0" err="1" smtClean="0"/>
              <a:t>Ве</a:t>
            </a:r>
            <a:r>
              <a:rPr lang="sr-Cyrl-RS" sz="2200" b="1" dirty="0" smtClean="0"/>
              <a:t>з</a:t>
            </a:r>
            <a:r>
              <a:rPr lang="en-US" sz="2200" b="1" dirty="0" err="1" smtClean="0"/>
              <a:t>алиус</a:t>
            </a:r>
            <a:r>
              <a:rPr lang="en-US" sz="2200" dirty="0" smtClean="0"/>
              <a:t> </a:t>
            </a:r>
            <a:r>
              <a:rPr lang="en-US" sz="2200" dirty="0"/>
              <a:t>(1514-1564) </a:t>
            </a:r>
            <a:r>
              <a:rPr lang="en-US" sz="2200" dirty="0" err="1"/>
              <a:t>обавио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низ</a:t>
            </a:r>
            <a:r>
              <a:rPr lang="en-US" sz="2200" dirty="0"/>
              <a:t> </a:t>
            </a:r>
            <a:r>
              <a:rPr lang="en-US" sz="2200" dirty="0" err="1"/>
              <a:t>огледа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мајмунима</a:t>
            </a:r>
            <a:r>
              <a:rPr lang="en-US" sz="2200" dirty="0"/>
              <a:t>, </a:t>
            </a:r>
            <a:r>
              <a:rPr lang="en-US" sz="2200" dirty="0" err="1"/>
              <a:t>свињама</a:t>
            </a:r>
            <a:r>
              <a:rPr lang="en-US" sz="2200" dirty="0"/>
              <a:t> и </a:t>
            </a:r>
            <a:r>
              <a:rPr lang="en-US" sz="2200" dirty="0" err="1"/>
              <a:t>козама</a:t>
            </a:r>
            <a:r>
              <a:rPr lang="en-US" sz="2200" dirty="0"/>
              <a:t>. </a:t>
            </a:r>
            <a:r>
              <a:rPr lang="en-US" sz="2200" dirty="0" err="1"/>
              <a:t>Резултат</a:t>
            </a:r>
            <a:r>
              <a:rPr lang="en-US" sz="2200" dirty="0"/>
              <a:t> </a:t>
            </a:r>
            <a:r>
              <a:rPr lang="en-US" sz="2200" dirty="0" err="1"/>
              <a:t>ових</a:t>
            </a:r>
            <a:r>
              <a:rPr lang="en-US" sz="2200" dirty="0"/>
              <a:t> </a:t>
            </a:r>
            <a:r>
              <a:rPr lang="en-US" sz="2200" dirty="0" err="1"/>
              <a:t>истраживања</a:t>
            </a:r>
            <a:r>
              <a:rPr lang="en-US" sz="2200" dirty="0"/>
              <a:t> </a:t>
            </a:r>
            <a:r>
              <a:rPr lang="en-US" sz="2200" dirty="0" err="1"/>
              <a:t>био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велики</a:t>
            </a:r>
            <a:r>
              <a:rPr lang="en-US" sz="2200" dirty="0"/>
              <a:t> </a:t>
            </a:r>
            <a:r>
              <a:rPr lang="en-US" sz="2200" dirty="0" err="1"/>
              <a:t>број</a:t>
            </a:r>
            <a:r>
              <a:rPr lang="en-US" sz="2200" dirty="0"/>
              <a:t> </a:t>
            </a:r>
            <a:r>
              <a:rPr lang="en-US" sz="2200" dirty="0" err="1"/>
              <a:t>анатомских</a:t>
            </a:r>
            <a:r>
              <a:rPr lang="en-US" sz="2200" dirty="0"/>
              <a:t> </a:t>
            </a:r>
            <a:r>
              <a:rPr lang="en-US" sz="2200" dirty="0" err="1"/>
              <a:t>скица</a:t>
            </a:r>
            <a:r>
              <a:rPr lang="en-US" sz="2200" dirty="0"/>
              <a:t> и </a:t>
            </a:r>
            <a:r>
              <a:rPr lang="en-US" sz="2200" dirty="0" err="1"/>
              <a:t>цртежа</a:t>
            </a:r>
            <a:r>
              <a:rPr lang="en-US" sz="2200" dirty="0"/>
              <a:t>, </a:t>
            </a:r>
            <a:r>
              <a:rPr lang="en-US" sz="2200" dirty="0" err="1"/>
              <a:t>али</a:t>
            </a:r>
            <a:r>
              <a:rPr lang="en-US" sz="2200" dirty="0"/>
              <a:t> и </a:t>
            </a:r>
            <a:r>
              <a:rPr lang="en-US" sz="2200" dirty="0" err="1"/>
              <a:t>измене</a:t>
            </a:r>
            <a:r>
              <a:rPr lang="en-US" sz="2200" dirty="0"/>
              <a:t> </a:t>
            </a:r>
            <a:r>
              <a:rPr lang="en-US" sz="2200" dirty="0" err="1"/>
              <a:t>гледишта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 smtClean="0"/>
              <a:t>Галенове</a:t>
            </a:r>
            <a:r>
              <a:rPr lang="sr-Cyrl-RS" sz="2200" dirty="0" smtClean="0"/>
              <a:t> </a:t>
            </a:r>
            <a:r>
              <a:rPr lang="en-US" sz="2200" dirty="0" err="1" smtClean="0"/>
              <a:t>резултате</a:t>
            </a:r>
            <a:r>
              <a:rPr lang="en-US" sz="2200" dirty="0" smtClean="0"/>
              <a:t> </a:t>
            </a:r>
            <a:endParaRPr lang="sr-Cyrl-RS" sz="2200" dirty="0" smtClean="0"/>
          </a:p>
          <a:p>
            <a:pPr marL="453390" indent="-226695">
              <a:lnSpc>
                <a:spcPct val="115000"/>
              </a:lnSpc>
              <a:spcAft>
                <a:spcPts val="1000"/>
              </a:spcAft>
            </a:pPr>
            <a:r>
              <a:rPr lang="sr-Cyrl-RS" sz="2200" b="1" dirty="0" smtClean="0"/>
              <a:t>Бејкон</a:t>
            </a:r>
            <a:r>
              <a:rPr lang="sr-Cyrl-RS" sz="2200" dirty="0" smtClean="0"/>
              <a:t> </a:t>
            </a:r>
            <a:r>
              <a:rPr lang="en-US" sz="2200" dirty="0" smtClean="0"/>
              <a:t>(1561-1626</a:t>
            </a:r>
            <a:r>
              <a:rPr lang="en-US" sz="2200" dirty="0"/>
              <a:t>), </a:t>
            </a:r>
            <a:r>
              <a:rPr lang="sr-Cyrl-RS" sz="2200" dirty="0" smtClean="0"/>
              <a:t>Харвеј </a:t>
            </a:r>
            <a:r>
              <a:rPr lang="en-US" sz="2200" dirty="0" smtClean="0"/>
              <a:t>(1578-1657) </a:t>
            </a:r>
            <a:r>
              <a:rPr lang="sr-Cyrl-RS" sz="2200" dirty="0" smtClean="0"/>
              <a:t>- </a:t>
            </a:r>
            <a:r>
              <a:rPr lang="en-US" sz="2200" dirty="0" err="1" smtClean="0"/>
              <a:t>открића</a:t>
            </a:r>
            <a:r>
              <a:rPr lang="en-US" sz="2200" dirty="0" smtClean="0"/>
              <a:t> </a:t>
            </a:r>
            <a:r>
              <a:rPr lang="en-US" sz="2200" dirty="0"/>
              <a:t>о </a:t>
            </a:r>
            <a:r>
              <a:rPr lang="en-US" sz="2200" dirty="0" err="1"/>
              <a:t>циркулацији</a:t>
            </a:r>
            <a:r>
              <a:rPr lang="en-US" sz="2200" dirty="0"/>
              <a:t> </a:t>
            </a:r>
            <a:r>
              <a:rPr lang="en-US" sz="2200" dirty="0" err="1"/>
              <a:t>крв</a:t>
            </a:r>
            <a:r>
              <a:rPr lang="sr-Cyrl-RS" sz="2200" dirty="0" smtClean="0"/>
              <a:t>и</a:t>
            </a:r>
            <a:r>
              <a:rPr lang="en-US" sz="2200" dirty="0"/>
              <a:t> </a:t>
            </a:r>
            <a:endParaRPr lang="sr-Cyrl-RS" sz="2200" dirty="0" smtClean="0"/>
          </a:p>
          <a:p>
            <a:pPr marL="453390" indent="-226695">
              <a:lnSpc>
                <a:spcPct val="115000"/>
              </a:lnSpc>
              <a:spcAft>
                <a:spcPts val="1000"/>
              </a:spcAft>
            </a:pPr>
            <a:endParaRPr lang="sr-Cyrl-RS" sz="2200" dirty="0" smtClean="0"/>
          </a:p>
          <a:p>
            <a:pPr marL="453390" indent="-226695">
              <a:lnSpc>
                <a:spcPct val="115000"/>
              </a:lnSpc>
              <a:spcAft>
                <a:spcPts val="1000"/>
              </a:spcAft>
            </a:pPr>
            <a:endParaRPr lang="en-US" sz="2200" dirty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1692275" y="260350"/>
            <a:ext cx="5715000" cy="541338"/>
          </a:xfrm>
        </p:spPr>
        <p:txBody>
          <a:bodyPr/>
          <a:lstStyle/>
          <a:p>
            <a:pPr algn="l" eaLnBrk="1" hangingPunct="1"/>
            <a:r>
              <a:rPr lang="en-US" sz="2800" b="1" dirty="0" smtClean="0"/>
              <a:t>		</a:t>
            </a:r>
            <a:r>
              <a:rPr lang="en-US" sz="2800" b="1" dirty="0" err="1" smtClean="0"/>
              <a:t>Вивисекција</a:t>
            </a:r>
            <a:endParaRPr lang="en-US" sz="2800" b="1" dirty="0" smtClean="0"/>
          </a:p>
        </p:txBody>
      </p:sp>
      <p:sp>
        <p:nvSpPr>
          <p:cNvPr id="21507" name="Subtitle 2"/>
          <p:cNvSpPr>
            <a:spLocks noGrp="1"/>
          </p:cNvSpPr>
          <p:nvPr>
            <p:ph type="subTitle" idx="1"/>
          </p:nvPr>
        </p:nvSpPr>
        <p:spPr>
          <a:xfrm>
            <a:off x="0" y="908050"/>
            <a:ext cx="9144000" cy="5715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200" b="1" dirty="0" err="1" smtClean="0">
                <a:solidFill>
                  <a:schemeClr val="tx1"/>
                </a:solidFill>
              </a:rPr>
              <a:t>Вивисекција</a:t>
            </a:r>
            <a:r>
              <a:rPr lang="en-US" sz="2200" dirty="0" smtClean="0">
                <a:solidFill>
                  <a:schemeClr val="tx1"/>
                </a:solidFill>
              </a:rPr>
              <a:t> = </a:t>
            </a:r>
            <a:r>
              <a:rPr lang="en-US" sz="2200" dirty="0" err="1" smtClean="0">
                <a:solidFill>
                  <a:schemeClr val="tx1"/>
                </a:solidFill>
              </a:rPr>
              <a:t>важна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метода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физиолошког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истраживања</a:t>
            </a:r>
            <a:r>
              <a:rPr lang="en-US" sz="2200" dirty="0" smtClean="0">
                <a:solidFill>
                  <a:schemeClr val="tx1"/>
                </a:solidFill>
              </a:rPr>
              <a:t>; </a:t>
            </a:r>
            <a:r>
              <a:rPr lang="en-US" sz="2200" dirty="0" err="1" smtClean="0">
                <a:solidFill>
                  <a:schemeClr val="tx1"/>
                </a:solidFill>
              </a:rPr>
              <a:t>дисекција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живе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анестезиране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животиње</a:t>
            </a:r>
            <a:r>
              <a:rPr lang="en-US" sz="2200" dirty="0" smtClean="0">
                <a:solidFill>
                  <a:schemeClr val="tx1"/>
                </a:solidFill>
              </a:rPr>
              <a:t> у </a:t>
            </a:r>
            <a:r>
              <a:rPr lang="en-US" sz="2200" dirty="0" err="1" smtClean="0">
                <a:solidFill>
                  <a:schemeClr val="tx1"/>
                </a:solidFill>
              </a:rPr>
              <a:t>експерименталне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сврхе</a:t>
            </a:r>
            <a:r>
              <a:rPr lang="en-US" sz="2200" dirty="0" smtClean="0">
                <a:solidFill>
                  <a:schemeClr val="tx1"/>
                </a:solidFill>
              </a:rPr>
              <a:t>.</a:t>
            </a:r>
            <a:endParaRPr lang="sr-Cyrl-RS" sz="2200" dirty="0" smtClean="0">
              <a:solidFill>
                <a:schemeClr val="tx1"/>
              </a:solidFill>
            </a:endParaRPr>
          </a:p>
          <a:p>
            <a:pPr algn="l" eaLnBrk="1" hangingPunct="1"/>
            <a:endParaRPr lang="en-US" sz="2200" dirty="0" smtClean="0">
              <a:solidFill>
                <a:schemeClr val="tx1"/>
              </a:solidFill>
            </a:endParaRPr>
          </a:p>
          <a:p>
            <a:pPr algn="l" eaLnBrk="1" hangingPunct="1"/>
            <a:r>
              <a:rPr lang="en-US" sz="2200" dirty="0" err="1" smtClean="0">
                <a:solidFill>
                  <a:schemeClr val="tx1"/>
                </a:solidFill>
              </a:rPr>
              <a:t>Циљ</a:t>
            </a:r>
            <a:r>
              <a:rPr lang="en-US" sz="2200" dirty="0" smtClean="0">
                <a:solidFill>
                  <a:schemeClr val="tx1"/>
                </a:solidFill>
              </a:rPr>
              <a:t> – </a:t>
            </a:r>
            <a:r>
              <a:rPr lang="en-US" sz="2200" dirty="0" err="1" smtClean="0">
                <a:solidFill>
                  <a:schemeClr val="tx1"/>
                </a:solidFill>
              </a:rPr>
              <a:t>изолација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неког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органа</a:t>
            </a:r>
            <a:r>
              <a:rPr lang="en-US" sz="2200" dirty="0" smtClean="0">
                <a:solidFill>
                  <a:schemeClr val="tx1"/>
                </a:solidFill>
              </a:rPr>
              <a:t> и </a:t>
            </a:r>
            <a:r>
              <a:rPr lang="en-US" sz="2200" dirty="0" err="1" smtClean="0">
                <a:solidFill>
                  <a:schemeClr val="tx1"/>
                </a:solidFill>
              </a:rPr>
              <a:t>дела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организма</a:t>
            </a:r>
            <a:r>
              <a:rPr lang="en-US" sz="2200" dirty="0" smtClean="0">
                <a:solidFill>
                  <a:schemeClr val="tx1"/>
                </a:solidFill>
              </a:rPr>
              <a:t> (</a:t>
            </a:r>
            <a:r>
              <a:rPr lang="en-US" sz="2200" dirty="0" err="1" smtClean="0">
                <a:solidFill>
                  <a:schemeClr val="tx1"/>
                </a:solidFill>
              </a:rPr>
              <a:t>нпр</a:t>
            </a:r>
            <a:r>
              <a:rPr lang="en-US" sz="2200" dirty="0" smtClean="0">
                <a:solidFill>
                  <a:schemeClr val="tx1"/>
                </a:solidFill>
              </a:rPr>
              <a:t>. </a:t>
            </a:r>
            <a:r>
              <a:rPr lang="en-US" sz="2200" dirty="0" err="1" smtClean="0">
                <a:solidFill>
                  <a:schemeClr val="tx1"/>
                </a:solidFill>
              </a:rPr>
              <a:t>крвни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суд</a:t>
            </a:r>
            <a:r>
              <a:rPr lang="en-US" sz="2200" dirty="0" smtClean="0">
                <a:solidFill>
                  <a:schemeClr val="tx1"/>
                </a:solidFill>
              </a:rPr>
              <a:t>) у </a:t>
            </a:r>
            <a:r>
              <a:rPr lang="en-US" sz="2200" dirty="0" err="1" smtClean="0">
                <a:solidFill>
                  <a:schemeClr val="tx1"/>
                </a:solidFill>
              </a:rPr>
              <a:t>циљу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испитивања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функције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или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успостављање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везе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између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шупљина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унутрашњих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органа</a:t>
            </a:r>
            <a:r>
              <a:rPr lang="en-US" sz="2200" dirty="0" smtClean="0">
                <a:solidFill>
                  <a:schemeClr val="tx1"/>
                </a:solidFill>
              </a:rPr>
              <a:t> (</a:t>
            </a:r>
            <a:r>
              <a:rPr lang="en-US" sz="2200" dirty="0" err="1" smtClean="0">
                <a:solidFill>
                  <a:schemeClr val="tx1"/>
                </a:solidFill>
              </a:rPr>
              <a:t>нпр</a:t>
            </a:r>
            <a:r>
              <a:rPr lang="en-US" sz="2200" dirty="0" smtClean="0">
                <a:solidFill>
                  <a:schemeClr val="tx1"/>
                </a:solidFill>
              </a:rPr>
              <a:t>. </a:t>
            </a:r>
            <a:r>
              <a:rPr lang="en-US" sz="2200" dirty="0" err="1" smtClean="0">
                <a:solidFill>
                  <a:schemeClr val="tx1"/>
                </a:solidFill>
              </a:rPr>
              <a:t>жучне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кесе</a:t>
            </a:r>
            <a:r>
              <a:rPr lang="en-US" sz="2200" dirty="0" smtClean="0">
                <a:solidFill>
                  <a:schemeClr val="tx1"/>
                </a:solidFill>
              </a:rPr>
              <a:t>) </a:t>
            </a:r>
            <a:r>
              <a:rPr lang="en-US" sz="2200" dirty="0" err="1" smtClean="0">
                <a:solidFill>
                  <a:schemeClr val="tx1"/>
                </a:solidFill>
              </a:rPr>
              <a:t>са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спољашњошћу</a:t>
            </a:r>
            <a:r>
              <a:rPr lang="en-US" sz="2200" dirty="0" smtClean="0">
                <a:solidFill>
                  <a:schemeClr val="tx1"/>
                </a:solidFill>
              </a:rPr>
              <a:t> у </a:t>
            </a:r>
            <a:r>
              <a:rPr lang="en-US" sz="2200" dirty="0" err="1" smtClean="0">
                <a:solidFill>
                  <a:schemeClr val="tx1"/>
                </a:solidFill>
              </a:rPr>
              <a:t>циљу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изучавања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њене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функције</a:t>
            </a:r>
            <a:r>
              <a:rPr lang="en-US" sz="2200" dirty="0" smtClean="0">
                <a:solidFill>
                  <a:schemeClr val="tx1"/>
                </a:solidFill>
              </a:rPr>
              <a:t>.</a:t>
            </a:r>
            <a:endParaRPr lang="sr-Cyrl-RS" sz="2200" dirty="0" smtClean="0">
              <a:solidFill>
                <a:schemeClr val="tx1"/>
              </a:solidFill>
            </a:endParaRPr>
          </a:p>
          <a:p>
            <a:pPr algn="l" eaLnBrk="1" hangingPunct="1"/>
            <a:endParaRPr lang="sr-Cyrl-RS" sz="2200" dirty="0">
              <a:solidFill>
                <a:schemeClr val="tx1"/>
              </a:solidFill>
            </a:endParaRPr>
          </a:p>
          <a:p>
            <a:pPr algn="l" eaLnBrk="1" hangingPunct="1"/>
            <a:r>
              <a:rPr lang="en-US" sz="2200" dirty="0" err="1" smtClean="0">
                <a:solidFill>
                  <a:schemeClr val="tx1"/>
                </a:solidFill>
              </a:rPr>
              <a:t>Врсте</a:t>
            </a:r>
            <a:r>
              <a:rPr lang="en-US" sz="2200" dirty="0" smtClean="0">
                <a:solidFill>
                  <a:schemeClr val="tx1"/>
                </a:solidFill>
              </a:rPr>
              <a:t>:</a:t>
            </a:r>
          </a:p>
          <a:p>
            <a:pPr algn="l" eaLnBrk="1" hangingPunct="1"/>
            <a:r>
              <a:rPr lang="en-US" sz="2200" dirty="0" smtClean="0">
                <a:solidFill>
                  <a:schemeClr val="tx1"/>
                </a:solidFill>
              </a:rPr>
              <a:t>- </a:t>
            </a:r>
            <a:r>
              <a:rPr lang="en-US" sz="2200" u="sng" dirty="0" smtClean="0">
                <a:solidFill>
                  <a:schemeClr val="tx1"/>
                </a:solidFill>
              </a:rPr>
              <a:t>У </a:t>
            </a:r>
            <a:r>
              <a:rPr lang="en-US" sz="2200" u="sng" dirty="0" err="1" smtClean="0">
                <a:solidFill>
                  <a:schemeClr val="tx1"/>
                </a:solidFill>
              </a:rPr>
              <a:t>вратном</a:t>
            </a:r>
            <a:r>
              <a:rPr lang="en-US" sz="2200" u="sng" dirty="0" smtClean="0">
                <a:solidFill>
                  <a:schemeClr val="tx1"/>
                </a:solidFill>
              </a:rPr>
              <a:t> </a:t>
            </a:r>
            <a:r>
              <a:rPr lang="en-US" sz="2200" u="sng" dirty="0" err="1" smtClean="0">
                <a:solidFill>
                  <a:schemeClr val="tx1"/>
                </a:solidFill>
              </a:rPr>
              <a:t>пределу</a:t>
            </a:r>
            <a:r>
              <a:rPr lang="en-US" sz="2200" u="sng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– </a:t>
            </a:r>
            <a:r>
              <a:rPr lang="en-US" sz="2200" dirty="0" err="1" smtClean="0">
                <a:solidFill>
                  <a:schemeClr val="tx1"/>
                </a:solidFill>
              </a:rPr>
              <a:t>нпр</a:t>
            </a:r>
            <a:r>
              <a:rPr lang="en-US" sz="2200" dirty="0" smtClean="0">
                <a:solidFill>
                  <a:schemeClr val="tx1"/>
                </a:solidFill>
              </a:rPr>
              <a:t>. </a:t>
            </a:r>
            <a:r>
              <a:rPr lang="en-US" sz="2200" dirty="0" err="1" smtClean="0">
                <a:solidFill>
                  <a:schemeClr val="tx1"/>
                </a:solidFill>
              </a:rPr>
              <a:t>увлачење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каниле</a:t>
            </a:r>
            <a:r>
              <a:rPr lang="en-US" sz="2200" dirty="0" smtClean="0">
                <a:solidFill>
                  <a:schemeClr val="tx1"/>
                </a:solidFill>
              </a:rPr>
              <a:t> у </a:t>
            </a:r>
            <a:r>
              <a:rPr lang="en-US" sz="2200" dirty="0" err="1" smtClean="0">
                <a:solidFill>
                  <a:schemeClr val="tx1"/>
                </a:solidFill>
              </a:rPr>
              <a:t>каротидну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артерију</a:t>
            </a:r>
            <a:r>
              <a:rPr lang="en-US" sz="2200" dirty="0" smtClean="0">
                <a:solidFill>
                  <a:schemeClr val="tx1"/>
                </a:solidFill>
              </a:rPr>
              <a:t> у </a:t>
            </a:r>
            <a:r>
              <a:rPr lang="en-US" sz="2200" dirty="0" err="1" smtClean="0">
                <a:solidFill>
                  <a:schemeClr val="tx1"/>
                </a:solidFill>
              </a:rPr>
              <a:t>циљу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регистровања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крвног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притиска</a:t>
            </a:r>
            <a:r>
              <a:rPr lang="en-US" sz="2200" dirty="0" smtClean="0">
                <a:solidFill>
                  <a:schemeClr val="tx1"/>
                </a:solidFill>
              </a:rPr>
              <a:t>; </a:t>
            </a:r>
            <a:r>
              <a:rPr lang="en-US" sz="2200" dirty="0" err="1" smtClean="0">
                <a:solidFill>
                  <a:schemeClr val="tx1"/>
                </a:solidFill>
              </a:rPr>
              <a:t>трахеотомија</a:t>
            </a:r>
            <a:r>
              <a:rPr lang="en-US" sz="2200" dirty="0" smtClean="0">
                <a:solidFill>
                  <a:schemeClr val="tx1"/>
                </a:solidFill>
              </a:rPr>
              <a:t> у </a:t>
            </a:r>
            <a:r>
              <a:rPr lang="en-US" sz="2200" dirty="0" err="1" smtClean="0">
                <a:solidFill>
                  <a:schemeClr val="tx1"/>
                </a:solidFill>
              </a:rPr>
              <a:t>циљу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вршења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вештачког</a:t>
            </a:r>
            <a:r>
              <a:rPr lang="en-U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дисања</a:t>
            </a:r>
            <a:r>
              <a:rPr lang="en-US" sz="2200" dirty="0" smtClean="0">
                <a:solidFill>
                  <a:schemeClr val="tx1"/>
                </a:solidFill>
              </a:rPr>
              <a:t>...</a:t>
            </a:r>
          </a:p>
          <a:p>
            <a:pPr algn="l" eaLnBrk="1" hangingPunct="1"/>
            <a:r>
              <a:rPr lang="en-US" sz="2200" dirty="0" smtClean="0">
                <a:solidFill>
                  <a:schemeClr val="tx1"/>
                </a:solidFill>
              </a:rPr>
              <a:t>- </a:t>
            </a:r>
            <a:r>
              <a:rPr lang="en-US" sz="2200" u="sng" dirty="0" smtClean="0">
                <a:solidFill>
                  <a:schemeClr val="tx1"/>
                </a:solidFill>
              </a:rPr>
              <a:t>У </a:t>
            </a:r>
            <a:r>
              <a:rPr lang="en-US" sz="2200" u="sng" dirty="0" err="1" smtClean="0">
                <a:solidFill>
                  <a:schemeClr val="tx1"/>
                </a:solidFill>
              </a:rPr>
              <a:t>пределу</a:t>
            </a:r>
            <a:r>
              <a:rPr lang="en-US" sz="2200" u="sng" dirty="0" smtClean="0">
                <a:solidFill>
                  <a:schemeClr val="tx1"/>
                </a:solidFill>
              </a:rPr>
              <a:t> </a:t>
            </a:r>
            <a:r>
              <a:rPr lang="en-US" sz="2200" u="sng" dirty="0" err="1" smtClean="0">
                <a:solidFill>
                  <a:schemeClr val="tx1"/>
                </a:solidFill>
              </a:rPr>
              <a:t>грудног</a:t>
            </a:r>
            <a:r>
              <a:rPr lang="en-US" sz="2200" u="sng" dirty="0" smtClean="0">
                <a:solidFill>
                  <a:schemeClr val="tx1"/>
                </a:solidFill>
              </a:rPr>
              <a:t> </a:t>
            </a:r>
            <a:r>
              <a:rPr lang="en-US" sz="2200" u="sng" dirty="0" err="1" smtClean="0">
                <a:solidFill>
                  <a:schemeClr val="tx1"/>
                </a:solidFill>
              </a:rPr>
              <a:t>коша</a:t>
            </a:r>
            <a:r>
              <a:rPr lang="en-US" sz="2200" u="sng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– </a:t>
            </a:r>
            <a:r>
              <a:rPr lang="en-US" sz="2200" dirty="0" err="1" smtClean="0">
                <a:solidFill>
                  <a:schemeClr val="tx1"/>
                </a:solidFill>
              </a:rPr>
              <a:t>плућа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</a:rPr>
              <a:t>срце</a:t>
            </a:r>
            <a:endParaRPr lang="en-US" sz="2200" dirty="0" smtClean="0">
              <a:solidFill>
                <a:schemeClr val="tx1"/>
              </a:solidFill>
            </a:endParaRPr>
          </a:p>
          <a:p>
            <a:pPr algn="l" eaLnBrk="1" hangingPunct="1"/>
            <a:r>
              <a:rPr lang="en-US" sz="2200" dirty="0" smtClean="0">
                <a:solidFill>
                  <a:schemeClr val="tx1"/>
                </a:solidFill>
              </a:rPr>
              <a:t>- </a:t>
            </a:r>
            <a:r>
              <a:rPr lang="en-US" sz="2200" u="sng" dirty="0" smtClean="0">
                <a:solidFill>
                  <a:schemeClr val="tx1"/>
                </a:solidFill>
              </a:rPr>
              <a:t>У </a:t>
            </a:r>
            <a:r>
              <a:rPr lang="en-US" sz="2200" u="sng" dirty="0" err="1" smtClean="0">
                <a:solidFill>
                  <a:schemeClr val="tx1"/>
                </a:solidFill>
              </a:rPr>
              <a:t>пределу</a:t>
            </a:r>
            <a:r>
              <a:rPr lang="en-US" sz="2200" u="sng" dirty="0" smtClean="0">
                <a:solidFill>
                  <a:schemeClr val="tx1"/>
                </a:solidFill>
              </a:rPr>
              <a:t> </a:t>
            </a:r>
            <a:r>
              <a:rPr lang="en-US" sz="2200" u="sng" dirty="0" err="1" smtClean="0">
                <a:solidFill>
                  <a:schemeClr val="tx1"/>
                </a:solidFill>
              </a:rPr>
              <a:t>абдомена</a:t>
            </a:r>
            <a:r>
              <a:rPr lang="en-US" sz="2200" u="sng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– </a:t>
            </a:r>
            <a:r>
              <a:rPr lang="en-US" sz="2200" dirty="0" err="1" smtClean="0">
                <a:solidFill>
                  <a:schemeClr val="tx1"/>
                </a:solidFill>
              </a:rPr>
              <a:t>јетра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</a:rPr>
              <a:t>панкреас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</a:rPr>
              <a:t>бубрези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</a:rPr>
              <a:t>аорта</a:t>
            </a:r>
            <a:r>
              <a:rPr lang="en-US" sz="2200" dirty="0" smtClean="0">
                <a:solidFill>
                  <a:schemeClr val="tx1"/>
                </a:solidFill>
              </a:rPr>
              <a:t>,</a:t>
            </a:r>
            <a:r>
              <a:rPr lang="sr-Cyrl-CS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</a:rPr>
              <a:t>црева</a:t>
            </a:r>
            <a:r>
              <a:rPr lang="en-US" sz="2200" dirty="0" smtClean="0">
                <a:solidFill>
                  <a:schemeClr val="tx1"/>
                </a:solidFill>
              </a:rPr>
              <a:t>...</a:t>
            </a:r>
          </a:p>
          <a:p>
            <a:pPr algn="l" eaLnBrk="1" hangingPunct="1"/>
            <a:endParaRPr lang="en-US" sz="2200" dirty="0" smtClean="0">
              <a:solidFill>
                <a:schemeClr val="tx1"/>
              </a:solidFill>
            </a:endParaRPr>
          </a:p>
          <a:p>
            <a:pPr eaLnBrk="1" hangingPunct="1"/>
            <a:endParaRPr lang="en-US" sz="2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 result for good laboratory practice anim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11268" name="Picture 4" descr="Image result for good laboratory practice animals"/>
          <p:cNvPicPr>
            <a:picLocks noChangeAspect="1" noChangeArrowheads="1"/>
          </p:cNvPicPr>
          <p:nvPr/>
        </p:nvPicPr>
        <p:blipFill>
          <a:blip r:embed="rId3" cstate="print"/>
          <a:srcRect b="6828"/>
          <a:stretch>
            <a:fillRect/>
          </a:stretch>
        </p:blipFill>
        <p:spPr bwMode="auto">
          <a:xfrm>
            <a:off x="6804248" y="0"/>
            <a:ext cx="2339752" cy="2276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4858619"/>
          </a:xfrm>
        </p:spPr>
        <p:txBody>
          <a:bodyPr>
            <a:noAutofit/>
          </a:bodyPr>
          <a:lstStyle/>
          <a:p>
            <a:r>
              <a:rPr lang="en-US" sz="2200" dirty="0" err="1" smtClean="0"/>
              <a:t>Од</a:t>
            </a:r>
            <a:r>
              <a:rPr lang="en-US" sz="2200" dirty="0" smtClean="0"/>
              <a:t> </a:t>
            </a:r>
            <a:r>
              <a:rPr lang="en-US" sz="2200" dirty="0" err="1" smtClean="0"/>
              <a:t>касног</a:t>
            </a:r>
            <a:r>
              <a:rPr lang="en-US" sz="2200" dirty="0" smtClean="0"/>
              <a:t> 17. </a:t>
            </a:r>
            <a:r>
              <a:rPr lang="en-US" sz="2200" dirty="0" err="1" smtClean="0"/>
              <a:t>века</a:t>
            </a:r>
            <a:r>
              <a:rPr lang="en-US" sz="2200" dirty="0" smtClean="0"/>
              <a:t>, у </a:t>
            </a:r>
            <a:r>
              <a:rPr lang="en-US" sz="2200" dirty="0" err="1" smtClean="0"/>
              <a:t>Енглеској</a:t>
            </a:r>
            <a:r>
              <a:rPr lang="en-US" sz="2200" dirty="0" smtClean="0"/>
              <a:t> и </a:t>
            </a:r>
            <a:r>
              <a:rPr lang="en-US" sz="2200" dirty="0" err="1" smtClean="0"/>
              <a:t>Француској</a:t>
            </a:r>
            <a:r>
              <a:rPr lang="en-US" sz="2200" dirty="0" smtClean="0"/>
              <a:t> </a:t>
            </a:r>
            <a:r>
              <a:rPr lang="en-US" sz="2200" dirty="0" err="1" smtClean="0"/>
              <a:t>владало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чврсто</a:t>
            </a:r>
            <a:r>
              <a:rPr lang="en-US" sz="2200" dirty="0" smtClean="0"/>
              <a:t> </a:t>
            </a:r>
            <a:r>
              <a:rPr lang="en-US" sz="2200" dirty="0" err="1" smtClean="0"/>
              <a:t>убеђење</a:t>
            </a:r>
            <a:r>
              <a:rPr lang="sr-Cyrl-R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при</a:t>
            </a:r>
            <a:r>
              <a:rPr lang="en-US" sz="2200" dirty="0" smtClean="0"/>
              <a:t> </a:t>
            </a:r>
            <a:r>
              <a:rPr lang="en-US" sz="2200" dirty="0" err="1" smtClean="0"/>
              <a:t>истраживањима</a:t>
            </a:r>
            <a:r>
              <a:rPr lang="en-US" sz="2200" dirty="0" smtClean="0"/>
              <a:t>, </a:t>
            </a:r>
            <a:r>
              <a:rPr lang="en-US" sz="2200" dirty="0" err="1" smtClean="0"/>
              <a:t>која</a:t>
            </a:r>
            <a:r>
              <a:rPr lang="en-US" sz="2200" dirty="0" smtClean="0"/>
              <a:t> </a:t>
            </a:r>
            <a:r>
              <a:rPr lang="en-US" sz="2200" dirty="0" err="1" smtClean="0"/>
              <a:t>захтевају</a:t>
            </a:r>
            <a:r>
              <a:rPr lang="en-US" sz="2200" dirty="0" smtClean="0"/>
              <a:t> </a:t>
            </a:r>
            <a:r>
              <a:rPr lang="en-US" sz="2200" dirty="0" err="1" smtClean="0"/>
              <a:t>претходну</a:t>
            </a:r>
            <a:r>
              <a:rPr lang="en-US" sz="2200" dirty="0" smtClean="0"/>
              <a:t> </a:t>
            </a:r>
            <a:r>
              <a:rPr lang="en-US" sz="2200" dirty="0" err="1" smtClean="0"/>
              <a:t>секцију</a:t>
            </a:r>
            <a:r>
              <a:rPr lang="en-US" sz="2200" dirty="0" smtClean="0"/>
              <a:t>, </a:t>
            </a:r>
            <a:r>
              <a:rPr lang="en-US" sz="2200" b="1" i="1" dirty="0" err="1" smtClean="0"/>
              <a:t>животиње</a:t>
            </a:r>
            <a:r>
              <a:rPr lang="en-US" sz="2200" b="1" i="1" dirty="0" smtClean="0"/>
              <a:t> </a:t>
            </a:r>
            <a:r>
              <a:rPr lang="en-US" sz="2200" b="1" i="1" dirty="0" err="1" smtClean="0"/>
              <a:t>не</a:t>
            </a:r>
            <a:r>
              <a:rPr lang="en-US" sz="2200" b="1" i="1" dirty="0" smtClean="0"/>
              <a:t> </a:t>
            </a:r>
            <a:r>
              <a:rPr lang="en-US" sz="2200" b="1" i="1" dirty="0" err="1" smtClean="0"/>
              <a:t>треба</a:t>
            </a:r>
            <a:r>
              <a:rPr lang="en-US" sz="2200" b="1" i="1" dirty="0" smtClean="0"/>
              <a:t> </a:t>
            </a:r>
            <a:r>
              <a:rPr lang="en-US" sz="2200" b="1" i="1" dirty="0" err="1" smtClean="0"/>
              <a:t>да</a:t>
            </a:r>
            <a:r>
              <a:rPr lang="en-US" sz="2200" b="1" i="1" dirty="0" smtClean="0"/>
              <a:t> </a:t>
            </a:r>
            <a:r>
              <a:rPr lang="en-US" sz="2200" b="1" i="1" dirty="0" err="1" smtClean="0"/>
              <a:t>осете</a:t>
            </a:r>
            <a:r>
              <a:rPr lang="en-US" sz="2200" b="1" i="1" dirty="0" smtClean="0"/>
              <a:t> </a:t>
            </a:r>
            <a:r>
              <a:rPr lang="en-US" sz="2200" b="1" i="1" dirty="0" err="1" smtClean="0"/>
              <a:t>бол</a:t>
            </a:r>
            <a:r>
              <a:rPr lang="sr-Cyrl-RS" sz="2200" b="1" i="1" dirty="0" smtClean="0"/>
              <a:t> </a:t>
            </a:r>
            <a:r>
              <a:rPr lang="sr-Cyrl-RS" sz="2200" dirty="0" smtClean="0"/>
              <a:t>(т</a:t>
            </a:r>
            <a:r>
              <a:rPr lang="en-US" sz="2200" dirty="0" smtClean="0"/>
              <a:t>о </a:t>
            </a:r>
            <a:r>
              <a:rPr lang="en-US" sz="2200" dirty="0" err="1" smtClean="0"/>
              <a:t>убеђење</a:t>
            </a:r>
            <a:r>
              <a:rPr lang="en-US" sz="2200" dirty="0" smtClean="0"/>
              <a:t> </a:t>
            </a:r>
            <a:r>
              <a:rPr lang="sr-Cyrl-RS" sz="2200" dirty="0" smtClean="0"/>
              <a:t>је </a:t>
            </a:r>
            <a:r>
              <a:rPr lang="en-US" sz="2200" dirty="0" err="1" smtClean="0"/>
              <a:t>опстало</a:t>
            </a:r>
            <a:r>
              <a:rPr lang="en-US" sz="2200" dirty="0" smtClean="0"/>
              <a:t> </a:t>
            </a:r>
            <a:r>
              <a:rPr lang="en-US" sz="2200" dirty="0" err="1" smtClean="0"/>
              <a:t>чак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20. </a:t>
            </a:r>
            <a:r>
              <a:rPr lang="en-US" sz="2200" dirty="0" err="1" smtClean="0"/>
              <a:t>века</a:t>
            </a:r>
            <a:r>
              <a:rPr lang="sr-Cyrl-RS" sz="2200" dirty="0" smtClean="0"/>
              <a:t>)</a:t>
            </a:r>
          </a:p>
          <a:p>
            <a:endParaRPr lang="sr-Cyrl-RS" sz="1400" dirty="0" smtClean="0"/>
          </a:p>
          <a:p>
            <a:r>
              <a:rPr lang="sr-Cyrl-RS" sz="2200" dirty="0" smtClean="0"/>
              <a:t>Ф</a:t>
            </a:r>
            <a:r>
              <a:rPr lang="en-US" sz="2200" dirty="0" err="1" smtClean="0"/>
              <a:t>ранцуск</a:t>
            </a:r>
            <a:r>
              <a:rPr lang="sr-Cyrl-RS" sz="2200" dirty="0" smtClean="0"/>
              <a:t>и</a:t>
            </a:r>
            <a:r>
              <a:rPr lang="en-US" sz="2200" dirty="0" smtClean="0"/>
              <a:t> </a:t>
            </a:r>
            <a:r>
              <a:rPr lang="en-US" sz="2200" dirty="0" err="1" smtClean="0"/>
              <a:t>филозоф</a:t>
            </a:r>
            <a:r>
              <a:rPr lang="en-US" sz="2200" dirty="0" smtClean="0"/>
              <a:t> </a:t>
            </a:r>
            <a:r>
              <a:rPr lang="en-US" sz="2200" b="1" dirty="0" err="1" smtClean="0"/>
              <a:t>Декарт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животиње</a:t>
            </a:r>
            <a:r>
              <a:rPr lang="en-US" sz="2200" dirty="0" smtClean="0"/>
              <a:t> </a:t>
            </a:r>
            <a:r>
              <a:rPr lang="en-US" sz="2200" dirty="0" err="1" smtClean="0"/>
              <a:t>поистоветио</a:t>
            </a:r>
            <a:r>
              <a:rPr lang="en-US" sz="2200" dirty="0" smtClean="0"/>
              <a:t> </a:t>
            </a:r>
            <a:r>
              <a:rPr lang="en-US" sz="2200" dirty="0" err="1" smtClean="0"/>
              <a:t>са</a:t>
            </a:r>
            <a:r>
              <a:rPr lang="en-US" sz="2200" dirty="0" smtClean="0"/>
              <a:t> </a:t>
            </a:r>
            <a:r>
              <a:rPr lang="en-US" sz="2200" dirty="0" err="1" smtClean="0"/>
              <a:t>машинама</a:t>
            </a:r>
            <a:r>
              <a:rPr lang="en-US" sz="2200" dirty="0" smtClean="0"/>
              <a:t>, а </a:t>
            </a:r>
            <a:r>
              <a:rPr lang="en-US" sz="2200" dirty="0" err="1" smtClean="0"/>
              <a:t>по</a:t>
            </a:r>
            <a:r>
              <a:rPr lang="en-US" sz="2200" dirty="0" smtClean="0"/>
              <a:t> </a:t>
            </a:r>
            <a:r>
              <a:rPr lang="en-US" sz="2200" dirty="0" err="1" smtClean="0"/>
              <a:t>његовом</a:t>
            </a:r>
            <a:r>
              <a:rPr lang="en-US" sz="2200" dirty="0" smtClean="0"/>
              <a:t> </a:t>
            </a:r>
            <a:r>
              <a:rPr lang="en-US" sz="2200" dirty="0" err="1" smtClean="0"/>
              <a:t>мишљењу</a:t>
            </a:r>
            <a:r>
              <a:rPr lang="en-US" sz="2200" dirty="0" smtClean="0"/>
              <a:t>,</a:t>
            </a:r>
            <a:r>
              <a:rPr lang="sr-Cyrl-RS" sz="2200" dirty="0" smtClean="0"/>
              <a:t> </a:t>
            </a:r>
            <a:r>
              <a:rPr lang="en-US" sz="2200" dirty="0" err="1" smtClean="0"/>
              <a:t>крик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животиње</a:t>
            </a:r>
            <a:r>
              <a:rPr lang="en-US" sz="2200" dirty="0" smtClean="0"/>
              <a:t> </a:t>
            </a:r>
            <a:r>
              <a:rPr lang="en-US" sz="2200" dirty="0" err="1" smtClean="0"/>
              <a:t>није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ништа</a:t>
            </a:r>
            <a:r>
              <a:rPr lang="en-US" sz="2200" dirty="0" smtClean="0"/>
              <a:t> </a:t>
            </a:r>
            <a:r>
              <a:rPr lang="en-US" sz="2200" dirty="0" err="1" smtClean="0"/>
              <a:t>друго</a:t>
            </a:r>
            <a:r>
              <a:rPr lang="en-US" sz="2200" dirty="0" smtClean="0"/>
              <a:t> </a:t>
            </a:r>
            <a:r>
              <a:rPr lang="en-US" sz="2200" dirty="0" err="1" smtClean="0"/>
              <a:t>до</a:t>
            </a:r>
            <a:r>
              <a:rPr lang="en-US" sz="2200" dirty="0" smtClean="0"/>
              <a:t> </a:t>
            </a:r>
            <a:r>
              <a:rPr lang="en-US" sz="2200" dirty="0" err="1" smtClean="0"/>
              <a:t>откуцај</a:t>
            </a:r>
            <a:r>
              <a:rPr lang="en-US" sz="2200" dirty="0" smtClean="0"/>
              <a:t> </a:t>
            </a:r>
            <a:r>
              <a:rPr lang="en-US" sz="2200" dirty="0" err="1" smtClean="0"/>
              <a:t>часовника</a:t>
            </a:r>
            <a:endParaRPr lang="sr-Cyrl-RS" sz="2200" dirty="0" smtClean="0"/>
          </a:p>
          <a:p>
            <a:endParaRPr lang="sr-Cyrl-RS" sz="1400" dirty="0" smtClean="0"/>
          </a:p>
          <a:p>
            <a:r>
              <a:rPr lang="sr-Cyrl-RS" sz="2200" b="1" dirty="0" smtClean="0"/>
              <a:t>Џ</a:t>
            </a:r>
            <a:r>
              <a:rPr lang="en-US" sz="2200" b="1" dirty="0" err="1" smtClean="0"/>
              <a:t>ерем</a:t>
            </a:r>
            <a:r>
              <a:rPr lang="sr-Cyrl-RS" sz="2200" b="1" dirty="0"/>
              <a:t>и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Бентам</a:t>
            </a:r>
            <a:r>
              <a:rPr lang="en-US" sz="2200" b="1" dirty="0" smtClean="0"/>
              <a:t> </a:t>
            </a:r>
            <a:r>
              <a:rPr lang="en-US" sz="2200" dirty="0" smtClean="0"/>
              <a:t>(1748-1832), </a:t>
            </a:r>
            <a:r>
              <a:rPr lang="en-US" sz="2200" dirty="0" err="1" smtClean="0"/>
              <a:t>енглески</a:t>
            </a:r>
            <a:r>
              <a:rPr lang="en-US" sz="2200" dirty="0" smtClean="0"/>
              <a:t> </a:t>
            </a:r>
            <a:r>
              <a:rPr lang="en-US" sz="2200" dirty="0" err="1" smtClean="0"/>
              <a:t>филозоф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међу</a:t>
            </a:r>
            <a:r>
              <a:rPr lang="en-US" sz="2200" dirty="0" smtClean="0"/>
              <a:t> </a:t>
            </a:r>
            <a:r>
              <a:rPr lang="en-US" sz="2200" dirty="0" err="1" smtClean="0"/>
              <a:t>првима</a:t>
            </a:r>
            <a:r>
              <a:rPr lang="en-US" sz="2200" dirty="0" smtClean="0"/>
              <a:t> </a:t>
            </a:r>
            <a:r>
              <a:rPr lang="en-US" sz="2200" dirty="0" err="1" smtClean="0"/>
              <a:t>постави</a:t>
            </a:r>
            <a:r>
              <a:rPr lang="sr-Cyrl-RS" sz="2200" dirty="0" smtClean="0"/>
              <a:t>о </a:t>
            </a:r>
            <a:r>
              <a:rPr lang="en-US" sz="2200" dirty="0" err="1" smtClean="0"/>
              <a:t>питање</a:t>
            </a:r>
            <a:r>
              <a:rPr lang="en-US" sz="2200" dirty="0" smtClean="0"/>
              <a:t>, </a:t>
            </a:r>
            <a:r>
              <a:rPr lang="en-US" sz="2200" dirty="0" err="1" smtClean="0"/>
              <a:t>да</a:t>
            </a:r>
            <a:r>
              <a:rPr lang="en-US" sz="2200" dirty="0" smtClean="0"/>
              <a:t> </a:t>
            </a:r>
            <a:r>
              <a:rPr lang="en-US" sz="2200" dirty="0" err="1" smtClean="0"/>
              <a:t>ли</a:t>
            </a:r>
            <a:r>
              <a:rPr lang="en-US" sz="2200" dirty="0" smtClean="0"/>
              <a:t> </a:t>
            </a:r>
            <a:r>
              <a:rPr lang="en-US" sz="2200" dirty="0" err="1" smtClean="0"/>
              <a:t>животиње</a:t>
            </a:r>
            <a:r>
              <a:rPr lang="en-US" sz="2200" dirty="0" smtClean="0"/>
              <a:t> </a:t>
            </a:r>
            <a:r>
              <a:rPr lang="en-US" sz="2200" dirty="0" err="1" smtClean="0"/>
              <a:t>могу</a:t>
            </a:r>
            <a:r>
              <a:rPr lang="en-US" sz="2200" dirty="0" smtClean="0"/>
              <a:t> </a:t>
            </a:r>
            <a:r>
              <a:rPr lang="en-US" sz="2200" dirty="0" err="1" smtClean="0"/>
              <a:t>патити</a:t>
            </a:r>
            <a:r>
              <a:rPr lang="en-US" sz="2200" dirty="0" smtClean="0"/>
              <a:t>, а </a:t>
            </a:r>
            <a:r>
              <a:rPr lang="en-US" sz="2200" dirty="0" err="1" smtClean="0"/>
              <a:t>бол</a:t>
            </a:r>
            <a:r>
              <a:rPr lang="en-US" sz="2200" dirty="0" smtClean="0"/>
              <a:t> и </a:t>
            </a:r>
            <a:r>
              <a:rPr lang="en-US" sz="2200" dirty="0" err="1" smtClean="0"/>
              <a:t>наношење</a:t>
            </a:r>
            <a:r>
              <a:rPr lang="en-US" sz="2200" dirty="0" smtClean="0"/>
              <a:t> </a:t>
            </a:r>
            <a:r>
              <a:rPr lang="en-US" sz="2200" dirty="0" err="1" smtClean="0"/>
              <a:t>бола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прогласио</a:t>
            </a:r>
            <a:r>
              <a:rPr lang="en-US" sz="2200" dirty="0" smtClean="0"/>
              <a:t> </a:t>
            </a:r>
            <a:r>
              <a:rPr lang="en-US" sz="2200" dirty="0" err="1" smtClean="0"/>
              <a:t>је</a:t>
            </a:r>
            <a:r>
              <a:rPr lang="en-US" sz="2200" dirty="0" smtClean="0"/>
              <a:t> </a:t>
            </a:r>
            <a:r>
              <a:rPr lang="en-US" sz="2200" dirty="0" err="1" smtClean="0"/>
              <a:t>грехом</a:t>
            </a:r>
            <a:r>
              <a:rPr lang="sr-Cyrl-RS" sz="2200" dirty="0" smtClean="0"/>
              <a:t> (</a:t>
            </a:r>
            <a:r>
              <a:rPr lang="en-US" sz="2200" dirty="0" err="1" smtClean="0"/>
              <a:t>то</a:t>
            </a:r>
            <a:r>
              <a:rPr lang="en-US" sz="2200" dirty="0" smtClean="0"/>
              <a:t> </a:t>
            </a:r>
            <a:r>
              <a:rPr lang="en-US" sz="2200" dirty="0" err="1" smtClean="0"/>
              <a:t>није</a:t>
            </a:r>
            <a:r>
              <a:rPr lang="en-US" sz="2200" dirty="0" smtClean="0"/>
              <a:t> </a:t>
            </a:r>
            <a:r>
              <a:rPr lang="en-US" sz="2200" dirty="0" err="1" smtClean="0"/>
              <a:t>било</a:t>
            </a:r>
            <a:r>
              <a:rPr lang="en-US" sz="2200" dirty="0" smtClean="0"/>
              <a:t> </a:t>
            </a:r>
            <a:r>
              <a:rPr lang="en-US" sz="2200" dirty="0" err="1" smtClean="0"/>
              <a:t>довољно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 smtClean="0"/>
              <a:t>се</a:t>
            </a:r>
            <a:r>
              <a:rPr lang="en-US" sz="2200" dirty="0" smtClean="0"/>
              <a:t> </a:t>
            </a:r>
            <a:r>
              <a:rPr lang="en-US" sz="2200" dirty="0" err="1" smtClean="0"/>
              <a:t>супростави</a:t>
            </a:r>
            <a:r>
              <a:rPr lang="en-US" sz="2200" dirty="0" smtClean="0"/>
              <a:t> </a:t>
            </a:r>
            <a:r>
              <a:rPr lang="en-US" sz="2200" dirty="0" err="1" smtClean="0"/>
              <a:t>Декартовом</a:t>
            </a:r>
            <a:r>
              <a:rPr lang="en-US" sz="2200" dirty="0" smtClean="0"/>
              <a:t> </a:t>
            </a:r>
            <a:r>
              <a:rPr lang="en-US" sz="2200" dirty="0" err="1" smtClean="0"/>
              <a:t>учењу</a:t>
            </a:r>
            <a:r>
              <a:rPr lang="en-US" sz="2200" dirty="0" smtClean="0"/>
              <a:t> и </a:t>
            </a:r>
            <a:r>
              <a:rPr lang="en-US" sz="2200" dirty="0" err="1" smtClean="0"/>
              <a:t>утицају</a:t>
            </a:r>
            <a:r>
              <a:rPr lang="sr-Cyrl-RS" sz="2200" dirty="0" smtClean="0"/>
              <a:t>)</a:t>
            </a:r>
          </a:p>
          <a:p>
            <a:endParaRPr lang="sr-Cyrl-RS" sz="1400" dirty="0" smtClean="0"/>
          </a:p>
          <a:p>
            <a:r>
              <a:rPr lang="sr-Cyrl-RS" sz="2200" dirty="0" smtClean="0"/>
              <a:t>Два</a:t>
            </a:r>
            <a:r>
              <a:rPr lang="en-US" sz="2200" dirty="0"/>
              <a:t> </a:t>
            </a:r>
            <a:r>
              <a:rPr lang="en-US" sz="2200" dirty="0" err="1"/>
              <a:t>француска</a:t>
            </a:r>
            <a:r>
              <a:rPr lang="en-US" sz="2200" dirty="0"/>
              <a:t> </a:t>
            </a:r>
            <a:r>
              <a:rPr lang="en-US" sz="2200" dirty="0" err="1"/>
              <a:t>филозофа</a:t>
            </a:r>
            <a:r>
              <a:rPr lang="en-US" sz="2200" dirty="0"/>
              <a:t>, </a:t>
            </a:r>
            <a:r>
              <a:rPr lang="en-US" sz="2200" b="1" dirty="0" err="1" smtClean="0"/>
              <a:t>Фран</a:t>
            </a:r>
            <a:r>
              <a:rPr lang="sr-Cyrl-RS" sz="2200" b="1" dirty="0" smtClean="0"/>
              <a:t>с</a:t>
            </a:r>
            <a:r>
              <a:rPr lang="en-US" sz="2200" b="1" dirty="0" smtClean="0"/>
              <a:t>о</a:t>
            </a:r>
            <a:r>
              <a:rPr lang="sr-Cyrl-RS" sz="2200" b="1" dirty="0" smtClean="0"/>
              <a:t>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Ма</a:t>
            </a:r>
            <a:r>
              <a:rPr lang="sr-Cyrl-RS" sz="2200" b="1" dirty="0" smtClean="0"/>
              <a:t>ж</a:t>
            </a:r>
            <a:r>
              <a:rPr lang="en-US" sz="2200" b="1" dirty="0" err="1" smtClean="0"/>
              <a:t>енди</a:t>
            </a:r>
            <a:r>
              <a:rPr lang="en-US" sz="2200" dirty="0" smtClean="0"/>
              <a:t> (</a:t>
            </a:r>
            <a:r>
              <a:rPr lang="en-US" sz="2200" dirty="0"/>
              <a:t>1783-1855) и </a:t>
            </a:r>
            <a:r>
              <a:rPr lang="sr-Cyrl-RS" sz="2200" b="1" dirty="0" smtClean="0"/>
              <a:t>Клод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Бернар</a:t>
            </a:r>
            <a:r>
              <a:rPr lang="sr-Cyrl-R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/>
              <a:t>1813-1878) </a:t>
            </a:r>
            <a:r>
              <a:rPr lang="en-US" sz="2200" dirty="0" err="1"/>
              <a:t>поставили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темеље</a:t>
            </a:r>
            <a:r>
              <a:rPr lang="en-US" sz="2200" dirty="0"/>
              <a:t> </a:t>
            </a:r>
            <a:r>
              <a:rPr lang="en-US" sz="2200" dirty="0" err="1"/>
              <a:t>експерименталних</a:t>
            </a:r>
            <a:r>
              <a:rPr lang="en-US" sz="2200" dirty="0"/>
              <a:t> </a:t>
            </a:r>
            <a:r>
              <a:rPr lang="en-US" sz="2200" dirty="0" err="1"/>
              <a:t>истраживања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живим</a:t>
            </a:r>
            <a:r>
              <a:rPr lang="en-US" sz="2200" dirty="0"/>
              <a:t> </a:t>
            </a:r>
            <a:r>
              <a:rPr lang="en-US" sz="2200" dirty="0" err="1"/>
              <a:t>животињама</a:t>
            </a:r>
            <a:r>
              <a:rPr lang="en-US" sz="2200" dirty="0"/>
              <a:t>, </a:t>
            </a:r>
            <a:r>
              <a:rPr lang="en-US" sz="2200" dirty="0" err="1"/>
              <a:t>тако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 smtClean="0"/>
              <a:t>се</a:t>
            </a:r>
            <a:r>
              <a:rPr lang="sr-Cyrl-RS" sz="2200" dirty="0" smtClean="0"/>
              <a:t> </a:t>
            </a:r>
            <a:r>
              <a:rPr lang="en-US" sz="2200" dirty="0" err="1" smtClean="0"/>
              <a:t>сматрају</a:t>
            </a:r>
            <a:r>
              <a:rPr lang="en-US" sz="2200" dirty="0" smtClean="0"/>
              <a:t> </a:t>
            </a:r>
            <a:r>
              <a:rPr lang="en-US" sz="2200" dirty="0" err="1"/>
              <a:t>зачетницима</a:t>
            </a:r>
            <a:r>
              <a:rPr lang="en-US" sz="2200" dirty="0"/>
              <a:t> </a:t>
            </a:r>
            <a:r>
              <a:rPr lang="en-US" sz="2200" dirty="0" err="1"/>
              <a:t>модерне</a:t>
            </a:r>
            <a:r>
              <a:rPr lang="en-US" sz="2200" dirty="0"/>
              <a:t> </a:t>
            </a:r>
            <a:r>
              <a:rPr lang="en-US" sz="2200" dirty="0" err="1"/>
              <a:t>експерименталне</a:t>
            </a:r>
            <a:r>
              <a:rPr lang="en-US" sz="2200" dirty="0"/>
              <a:t> </a:t>
            </a:r>
            <a:r>
              <a:rPr lang="en-US" sz="2200" dirty="0" err="1"/>
              <a:t>физиологије</a:t>
            </a:r>
            <a:r>
              <a:rPr lang="en-US" sz="2200" dirty="0"/>
              <a:t>. </a:t>
            </a:r>
            <a:endParaRPr lang="sr-Cyrl-RS" sz="2200" dirty="0" smtClean="0"/>
          </a:p>
          <a:p>
            <a:endParaRPr lang="sr-Cyrl-RS" sz="1400" dirty="0" smtClean="0"/>
          </a:p>
          <a:p>
            <a:r>
              <a:rPr lang="sr-Cyrl-RS" sz="2200" dirty="0" smtClean="0"/>
              <a:t>Бернар је први п</a:t>
            </a:r>
            <a:r>
              <a:rPr lang="en-US" sz="2200" dirty="0" err="1" smtClean="0"/>
              <a:t>ут</a:t>
            </a:r>
            <a:r>
              <a:rPr lang="sr-Cyrl-RS" sz="2200" dirty="0" smtClean="0"/>
              <a:t> </a:t>
            </a:r>
            <a:r>
              <a:rPr lang="en-US" sz="2200" dirty="0" err="1" smtClean="0"/>
              <a:t>применио</a:t>
            </a:r>
            <a:r>
              <a:rPr lang="en-US" sz="2200" dirty="0" smtClean="0"/>
              <a:t> </a:t>
            </a:r>
            <a:r>
              <a:rPr lang="en-US" sz="2200" dirty="0" err="1" smtClean="0"/>
              <a:t>етарску</a:t>
            </a:r>
            <a:r>
              <a:rPr lang="en-US" sz="2200" dirty="0" smtClean="0"/>
              <a:t> </a:t>
            </a:r>
            <a:r>
              <a:rPr lang="en-US" sz="2200" dirty="0" err="1" smtClean="0"/>
              <a:t>анестезију</a:t>
            </a:r>
            <a:r>
              <a:rPr lang="en-US" sz="2200" dirty="0" smtClean="0"/>
              <a:t> </a:t>
            </a:r>
            <a:r>
              <a:rPr lang="en-US" sz="2200" dirty="0" err="1" smtClean="0"/>
              <a:t>на</a:t>
            </a:r>
            <a:r>
              <a:rPr lang="en-US" sz="2200" dirty="0" smtClean="0"/>
              <a:t> </a:t>
            </a:r>
            <a:r>
              <a:rPr lang="en-US" sz="2200" dirty="0" err="1" smtClean="0"/>
              <a:t>животињама</a:t>
            </a:r>
            <a:r>
              <a:rPr lang="sr-Cyrl-RS" sz="2200" dirty="0" smtClean="0"/>
              <a:t> (</a:t>
            </a:r>
            <a:r>
              <a:rPr lang="en-US" sz="2200" dirty="0" smtClean="0"/>
              <a:t>1847</a:t>
            </a:r>
            <a:r>
              <a:rPr lang="sr-Cyrl-RS" sz="2200" dirty="0"/>
              <a:t>)</a:t>
            </a:r>
            <a:endParaRPr lang="en-US" sz="2200" dirty="0" smtClean="0"/>
          </a:p>
          <a:p>
            <a:endParaRPr lang="en-US" sz="2200" dirty="0" smtClean="0"/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8586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RS" sz="2200" dirty="0" smtClean="0"/>
              <a:t>	</a:t>
            </a:r>
            <a:r>
              <a:rPr lang="en-US" sz="2200" dirty="0" err="1" smtClean="0"/>
              <a:t>Огледи</a:t>
            </a:r>
            <a:r>
              <a:rPr lang="en-US" sz="2200" dirty="0" smtClean="0"/>
              <a:t> </a:t>
            </a:r>
            <a:r>
              <a:rPr lang="en-US" sz="2200" dirty="0"/>
              <a:t>и </a:t>
            </a:r>
            <a:r>
              <a:rPr lang="en-US" sz="2200" dirty="0" err="1"/>
              <a:t>други</a:t>
            </a:r>
            <a:r>
              <a:rPr lang="en-US" sz="2200" dirty="0"/>
              <a:t> </a:t>
            </a:r>
            <a:r>
              <a:rPr lang="en-US" sz="2200" dirty="0" err="1"/>
              <a:t>видови</a:t>
            </a:r>
            <a:r>
              <a:rPr lang="en-US" sz="2200" dirty="0"/>
              <a:t> </a:t>
            </a:r>
            <a:r>
              <a:rPr lang="en-US" sz="2200" dirty="0" err="1"/>
              <a:t>захвата</a:t>
            </a:r>
            <a:r>
              <a:rPr lang="en-US" sz="2200" dirty="0"/>
              <a:t> </a:t>
            </a:r>
            <a:r>
              <a:rPr lang="en-US" sz="2200" dirty="0" err="1"/>
              <a:t>над</a:t>
            </a:r>
            <a:r>
              <a:rPr lang="en-US" sz="2200" dirty="0"/>
              <a:t> </a:t>
            </a:r>
            <a:r>
              <a:rPr lang="en-US" sz="2200" dirty="0" err="1"/>
              <a:t>живим</a:t>
            </a:r>
            <a:r>
              <a:rPr lang="en-US" sz="2200" dirty="0"/>
              <a:t> </a:t>
            </a:r>
            <a:r>
              <a:rPr lang="en-US" sz="2200" dirty="0" err="1"/>
              <a:t>животињама</a:t>
            </a:r>
            <a:r>
              <a:rPr lang="en-US" sz="2200" dirty="0"/>
              <a:t>, </a:t>
            </a:r>
            <a:r>
              <a:rPr lang="en-US" sz="2200" dirty="0" err="1"/>
              <a:t>без</a:t>
            </a:r>
            <a:r>
              <a:rPr lang="en-US" sz="2200" dirty="0"/>
              <a:t> </a:t>
            </a:r>
            <a:r>
              <a:rPr lang="en-US" sz="2200" dirty="0" err="1"/>
              <a:t>употребе</a:t>
            </a:r>
            <a:r>
              <a:rPr lang="en-US" sz="2200" dirty="0"/>
              <a:t> </a:t>
            </a:r>
            <a:r>
              <a:rPr lang="en-US" sz="2200" dirty="0" err="1"/>
              <a:t>анестезије</a:t>
            </a:r>
            <a:r>
              <a:rPr lang="en-US" sz="2200" dirty="0"/>
              <a:t> </a:t>
            </a:r>
            <a:r>
              <a:rPr lang="en-US" sz="2200" dirty="0" err="1" smtClean="0"/>
              <a:t>били</a:t>
            </a:r>
            <a:r>
              <a:rPr lang="en-US" sz="2200" dirty="0" smtClean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основа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доношење</a:t>
            </a:r>
            <a:r>
              <a:rPr lang="en-US" sz="2200" dirty="0"/>
              <a:t> </a:t>
            </a:r>
            <a:r>
              <a:rPr lang="en-US" sz="2200" dirty="0" err="1"/>
              <a:t>првих</a:t>
            </a:r>
            <a:r>
              <a:rPr lang="en-US" sz="2200" dirty="0"/>
              <a:t> </a:t>
            </a:r>
            <a:r>
              <a:rPr lang="en-US" sz="2200" dirty="0" err="1"/>
              <a:t>закона</a:t>
            </a:r>
            <a:r>
              <a:rPr lang="en-US" sz="2200" dirty="0"/>
              <a:t> о </a:t>
            </a:r>
            <a:r>
              <a:rPr lang="en-US" sz="2200" dirty="0" err="1"/>
              <a:t>правилима</a:t>
            </a:r>
            <a:r>
              <a:rPr lang="en-US" sz="2200" dirty="0"/>
              <a:t> </a:t>
            </a:r>
            <a:r>
              <a:rPr lang="en-US" sz="2200" dirty="0" err="1"/>
              <a:t>извођења</a:t>
            </a:r>
            <a:r>
              <a:rPr lang="en-US" sz="2200" dirty="0"/>
              <a:t> </a:t>
            </a:r>
            <a:r>
              <a:rPr lang="en-US" sz="2200" dirty="0" err="1"/>
              <a:t>огледа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животињама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pPr>
              <a:buNone/>
            </a:pP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err="1" smtClean="0"/>
              <a:t>Британска</a:t>
            </a:r>
            <a:r>
              <a:rPr lang="en-US" sz="2200" dirty="0" smtClean="0"/>
              <a:t> </a:t>
            </a:r>
            <a:r>
              <a:rPr lang="en-US" sz="2200" dirty="0" err="1"/>
              <a:t>асоцијација</a:t>
            </a:r>
            <a:r>
              <a:rPr lang="en-US" sz="2200" dirty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/>
              <a:t>унапређење</a:t>
            </a:r>
            <a:r>
              <a:rPr lang="en-US" sz="2200" dirty="0"/>
              <a:t> </a:t>
            </a:r>
            <a:r>
              <a:rPr lang="en-US" sz="2200" dirty="0" err="1" smtClean="0"/>
              <a:t>науке</a:t>
            </a:r>
            <a:r>
              <a:rPr lang="sr-Cyrl-RS" sz="2200" dirty="0" smtClean="0"/>
              <a:t> (1871)</a:t>
            </a:r>
            <a:r>
              <a:rPr lang="en-US" sz="2200" dirty="0" smtClean="0"/>
              <a:t>, </a:t>
            </a:r>
            <a:r>
              <a:rPr lang="en-US" sz="2200" dirty="0" err="1"/>
              <a:t>издала</a:t>
            </a:r>
            <a:r>
              <a:rPr lang="en-US" sz="2200" dirty="0"/>
              <a:t> „</a:t>
            </a:r>
            <a:r>
              <a:rPr lang="en-US" sz="2200" b="1" dirty="0" err="1"/>
              <a:t>Акт</a:t>
            </a:r>
            <a:r>
              <a:rPr lang="en-US" sz="2200" b="1" dirty="0"/>
              <a:t> о </a:t>
            </a:r>
            <a:r>
              <a:rPr lang="en-US" sz="2200" b="1" dirty="0" err="1"/>
              <a:t>правилима</a:t>
            </a:r>
            <a:r>
              <a:rPr lang="en-US" sz="2200" b="1" dirty="0"/>
              <a:t> </a:t>
            </a:r>
            <a:r>
              <a:rPr lang="en-US" sz="2200" b="1" dirty="0" err="1"/>
              <a:t>извођења</a:t>
            </a:r>
            <a:r>
              <a:rPr lang="en-US" sz="2200" b="1" dirty="0"/>
              <a:t> </a:t>
            </a:r>
            <a:r>
              <a:rPr lang="en-US" sz="2200" b="1" dirty="0" err="1"/>
              <a:t>физиолошких</a:t>
            </a:r>
            <a:r>
              <a:rPr lang="en-US" sz="2200" b="1" dirty="0"/>
              <a:t> </a:t>
            </a:r>
            <a:r>
              <a:rPr lang="en-US" sz="2200" b="1" dirty="0" err="1"/>
              <a:t>огледа</a:t>
            </a:r>
            <a:r>
              <a:rPr lang="en-US" sz="2200" b="1" dirty="0"/>
              <a:t> </a:t>
            </a:r>
            <a:r>
              <a:rPr lang="en-US" sz="2200" b="1" dirty="0" err="1"/>
              <a:t>на</a:t>
            </a:r>
            <a:r>
              <a:rPr lang="en-US" sz="2200" b="1" dirty="0"/>
              <a:t> </a:t>
            </a:r>
            <a:r>
              <a:rPr lang="en-US" sz="2200" b="1" dirty="0" err="1"/>
              <a:t>животињама</a:t>
            </a:r>
            <a:r>
              <a:rPr lang="en-US" sz="2200" dirty="0"/>
              <a:t>“ </a:t>
            </a:r>
            <a:r>
              <a:rPr lang="en-US" sz="2200" dirty="0" err="1"/>
              <a:t>која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почивала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познатим</a:t>
            </a:r>
            <a:r>
              <a:rPr lang="en-US" sz="2200" dirty="0"/>
              <a:t> </a:t>
            </a:r>
            <a:r>
              <a:rPr lang="en-US" sz="2200" dirty="0" err="1"/>
              <a:t>етичким</a:t>
            </a:r>
            <a:r>
              <a:rPr lang="en-US" sz="2200" dirty="0"/>
              <a:t> </a:t>
            </a:r>
            <a:r>
              <a:rPr lang="en-US" sz="2200" dirty="0" err="1"/>
              <a:t>принципима</a:t>
            </a:r>
            <a:r>
              <a:rPr lang="en-US" sz="2200" dirty="0"/>
              <a:t> </a:t>
            </a:r>
            <a:r>
              <a:rPr lang="en-US" sz="2200" dirty="0" err="1"/>
              <a:t>британског</a:t>
            </a:r>
            <a:r>
              <a:rPr lang="en-US" sz="2200" dirty="0"/>
              <a:t> </a:t>
            </a:r>
            <a:r>
              <a:rPr lang="en-US" sz="2200" dirty="0" err="1"/>
              <a:t>физиолога</a:t>
            </a:r>
            <a:r>
              <a:rPr lang="en-US" sz="2200" dirty="0"/>
              <a:t> </a:t>
            </a:r>
            <a:r>
              <a:rPr lang="en-US" sz="2200" dirty="0" err="1"/>
              <a:t>Маршала</a:t>
            </a:r>
            <a:r>
              <a:rPr lang="en-US" sz="2200" dirty="0"/>
              <a:t> </a:t>
            </a:r>
            <a:r>
              <a:rPr lang="en-US" sz="2200" dirty="0" err="1"/>
              <a:t>Хола</a:t>
            </a:r>
            <a:r>
              <a:rPr lang="en-US" sz="2200" dirty="0"/>
              <a:t> </a:t>
            </a:r>
            <a:r>
              <a:rPr lang="en-US" sz="2200" dirty="0" err="1"/>
              <a:t>из</a:t>
            </a:r>
            <a:r>
              <a:rPr lang="en-US" sz="2200" dirty="0"/>
              <a:t> 1831.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у </a:t>
            </a:r>
            <a:r>
              <a:rPr lang="en-US" sz="2200" dirty="0" err="1"/>
              <a:t>потпуности</a:t>
            </a:r>
            <a:r>
              <a:rPr lang="en-US" sz="2200" dirty="0"/>
              <a:t> </a:t>
            </a:r>
            <a:r>
              <a:rPr lang="en-US" sz="2200" dirty="0" err="1"/>
              <a:t>могу</a:t>
            </a:r>
            <a:r>
              <a:rPr lang="en-US" sz="2200" dirty="0"/>
              <a:t> </a:t>
            </a:r>
            <a:r>
              <a:rPr lang="en-US" sz="2200" dirty="0" err="1"/>
              <a:t>прихватити</a:t>
            </a:r>
            <a:r>
              <a:rPr lang="en-US" sz="2200" dirty="0"/>
              <a:t> и </a:t>
            </a:r>
            <a:r>
              <a:rPr lang="en-US" sz="2200" dirty="0" err="1"/>
              <a:t>данас</a:t>
            </a:r>
            <a:r>
              <a:rPr lang="en-US" sz="2200" dirty="0" smtClean="0"/>
              <a:t>:</a:t>
            </a:r>
            <a:endParaRPr lang="sr-Cyrl-RS" sz="2200" dirty="0" smtClean="0"/>
          </a:p>
          <a:p>
            <a:pPr>
              <a:buNone/>
            </a:pPr>
            <a:r>
              <a:rPr lang="en-US" sz="2200" dirty="0"/>
              <a:t/>
            </a:r>
            <a:br>
              <a:rPr lang="en-US" sz="2200" dirty="0"/>
            </a:br>
            <a:r>
              <a:rPr lang="sr-Cyrl-RS" sz="2200" dirty="0" smtClean="0"/>
              <a:t>- </a:t>
            </a:r>
            <a:r>
              <a:rPr lang="en-US" sz="2200" dirty="0" err="1" smtClean="0"/>
              <a:t>Не</a:t>
            </a:r>
            <a:r>
              <a:rPr lang="en-US" sz="2200" dirty="0" smtClean="0"/>
              <a:t> </a:t>
            </a:r>
            <a:r>
              <a:rPr lang="en-US" sz="2200" dirty="0" err="1"/>
              <a:t>радити</a:t>
            </a:r>
            <a:r>
              <a:rPr lang="en-US" sz="2200" dirty="0"/>
              <a:t> </a:t>
            </a:r>
            <a:r>
              <a:rPr lang="en-US" sz="2200" dirty="0" err="1"/>
              <a:t>експеримент</a:t>
            </a:r>
            <a:r>
              <a:rPr lang="en-US" sz="2200" dirty="0"/>
              <a:t> </a:t>
            </a:r>
            <a:r>
              <a:rPr lang="en-US" sz="2200" dirty="0" err="1"/>
              <a:t>ако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подаци</a:t>
            </a:r>
            <a:r>
              <a:rPr lang="en-US" sz="2200" dirty="0"/>
              <a:t> </a:t>
            </a:r>
            <a:r>
              <a:rPr lang="en-US" sz="2200" dirty="0" err="1"/>
              <a:t>могу</a:t>
            </a:r>
            <a:r>
              <a:rPr lang="en-US" sz="2200" dirty="0"/>
              <a:t> </a:t>
            </a:r>
            <a:r>
              <a:rPr lang="en-US" sz="2200" dirty="0" err="1"/>
              <a:t>добити</a:t>
            </a:r>
            <a:r>
              <a:rPr lang="en-US" sz="2200" dirty="0"/>
              <a:t> </a:t>
            </a:r>
            <a:r>
              <a:rPr lang="en-US" sz="2200" dirty="0" err="1"/>
              <a:t>посматрањем</a:t>
            </a:r>
            <a:r>
              <a:rPr lang="en-US" sz="2200" dirty="0"/>
              <a:t>.</a:t>
            </a:r>
            <a:br>
              <a:rPr lang="en-US" sz="2200" dirty="0"/>
            </a:b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Експеримент</a:t>
            </a:r>
            <a:r>
              <a:rPr lang="en-US" sz="2200" dirty="0"/>
              <a:t> </a:t>
            </a:r>
            <a:r>
              <a:rPr lang="en-US" sz="2200" dirty="0" err="1"/>
              <a:t>треба</a:t>
            </a:r>
            <a:r>
              <a:rPr lang="en-US" sz="2200" dirty="0"/>
              <a:t> </a:t>
            </a:r>
            <a:r>
              <a:rPr lang="en-US" sz="2200" dirty="0" err="1"/>
              <a:t>извести</a:t>
            </a:r>
            <a:r>
              <a:rPr lang="en-US" sz="2200" dirty="0"/>
              <a:t> </a:t>
            </a:r>
            <a:r>
              <a:rPr lang="en-US" sz="2200" dirty="0" err="1"/>
              <a:t>само</a:t>
            </a:r>
            <a:r>
              <a:rPr lang="en-US" sz="2200" dirty="0"/>
              <a:t> </a:t>
            </a:r>
            <a:r>
              <a:rPr lang="en-US" sz="2200" dirty="0" err="1"/>
              <a:t>ако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циљеви</a:t>
            </a:r>
            <a:r>
              <a:rPr lang="en-US" sz="2200" dirty="0"/>
              <a:t> </a:t>
            </a:r>
            <a:r>
              <a:rPr lang="en-US" sz="2200" dirty="0" err="1"/>
              <a:t>дефинисани</a:t>
            </a:r>
            <a:r>
              <a:rPr lang="en-US" sz="2200" dirty="0"/>
              <a:t> и </a:t>
            </a:r>
            <a:r>
              <a:rPr lang="en-US" sz="2200" dirty="0" err="1"/>
              <a:t>реални</a:t>
            </a:r>
            <a:r>
              <a:rPr lang="en-US" sz="2200" dirty="0"/>
              <a:t> (</a:t>
            </a:r>
            <a:r>
              <a:rPr lang="en-US" sz="2200" dirty="0" err="1"/>
              <a:t>достижни</a:t>
            </a:r>
            <a:r>
              <a:rPr lang="en-US" sz="2200" dirty="0"/>
              <a:t>).</a:t>
            </a:r>
            <a:br>
              <a:rPr lang="en-US" sz="2200" dirty="0"/>
            </a:br>
            <a:r>
              <a:rPr lang="sr-Cyrl-RS" sz="2200" dirty="0" smtClean="0"/>
              <a:t>- </a:t>
            </a:r>
            <a:r>
              <a:rPr lang="en-US" sz="2200" dirty="0" err="1" smtClean="0"/>
              <a:t>Неопходно</a:t>
            </a:r>
            <a:r>
              <a:rPr lang="en-US" sz="2200" dirty="0" smtClean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научници</a:t>
            </a:r>
            <a:r>
              <a:rPr lang="en-US" sz="2200" dirty="0"/>
              <a:t> </a:t>
            </a:r>
            <a:r>
              <a:rPr lang="en-US" sz="2200" dirty="0" err="1"/>
              <a:t>прикупе</a:t>
            </a:r>
            <a:r>
              <a:rPr lang="en-US" sz="2200" dirty="0"/>
              <a:t> </a:t>
            </a:r>
            <a:r>
              <a:rPr lang="en-US" sz="2200" dirty="0" err="1"/>
              <a:t>информације</a:t>
            </a:r>
            <a:r>
              <a:rPr lang="en-US" sz="2200" dirty="0"/>
              <a:t> о </a:t>
            </a:r>
            <a:r>
              <a:rPr lang="en-US" sz="2200" dirty="0" err="1"/>
              <a:t>претходним</a:t>
            </a:r>
            <a:r>
              <a:rPr lang="en-US" sz="2200" dirty="0"/>
              <a:t> </a:t>
            </a:r>
            <a:r>
              <a:rPr lang="en-US" sz="2200" dirty="0" err="1"/>
              <a:t>истраживањима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би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избегло</a:t>
            </a:r>
            <a:r>
              <a:rPr lang="en-US" sz="2200" dirty="0"/>
              <a:t> </a:t>
            </a:r>
            <a:r>
              <a:rPr lang="en-US" sz="2200" dirty="0" err="1"/>
              <a:t>непотребно</a:t>
            </a:r>
            <a:r>
              <a:rPr lang="en-US" sz="2200" dirty="0"/>
              <a:t> </a:t>
            </a:r>
            <a:r>
              <a:rPr lang="en-US" sz="2200" dirty="0" err="1"/>
              <a:t>понављање</a:t>
            </a:r>
            <a:r>
              <a:rPr lang="en-US" sz="2200" dirty="0"/>
              <a:t> </a:t>
            </a:r>
            <a:r>
              <a:rPr lang="en-US" sz="2200" dirty="0" err="1"/>
              <a:t>експеримента</a:t>
            </a:r>
            <a:r>
              <a:rPr lang="en-US" sz="2200" dirty="0"/>
              <a:t>.</a:t>
            </a:r>
            <a:br>
              <a:rPr lang="en-US" sz="2200" dirty="0"/>
            </a:b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Патња</a:t>
            </a:r>
            <a:r>
              <a:rPr lang="en-US" sz="2200" dirty="0"/>
              <a:t> </a:t>
            </a:r>
            <a:r>
              <a:rPr lang="en-US" sz="2200" dirty="0" err="1"/>
              <a:t>експерименталних</a:t>
            </a:r>
            <a:r>
              <a:rPr lang="en-US" sz="2200" dirty="0"/>
              <a:t> </a:t>
            </a:r>
            <a:r>
              <a:rPr lang="en-US" sz="2200" dirty="0" err="1"/>
              <a:t>животиња</a:t>
            </a:r>
            <a:r>
              <a:rPr lang="en-US" sz="2200" dirty="0"/>
              <a:t> </a:t>
            </a:r>
            <a:r>
              <a:rPr lang="en-US" sz="2200" dirty="0" err="1"/>
              <a:t>треба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буде</a:t>
            </a:r>
            <a:r>
              <a:rPr lang="en-US" sz="2200" dirty="0"/>
              <a:t> </a:t>
            </a:r>
            <a:r>
              <a:rPr lang="en-US" sz="2200" dirty="0" err="1"/>
              <a:t>сведена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минимум</a:t>
            </a:r>
            <a:r>
              <a:rPr lang="en-US" sz="2200" dirty="0"/>
              <a:t> </a:t>
            </a:r>
            <a:r>
              <a:rPr lang="en-US" sz="2200" dirty="0" smtClean="0"/>
              <a:t>(</a:t>
            </a:r>
            <a:r>
              <a:rPr lang="en-US" sz="2200" dirty="0" err="1" smtClean="0"/>
              <a:t>коришћењем</a:t>
            </a:r>
            <a:r>
              <a:rPr lang="en-US" sz="2200" dirty="0" smtClean="0"/>
              <a:t> </a:t>
            </a:r>
            <a:r>
              <a:rPr lang="en-US" sz="2200" dirty="0" err="1"/>
              <a:t>филогенетски</a:t>
            </a:r>
            <a:r>
              <a:rPr lang="en-US" sz="2200" dirty="0"/>
              <a:t> </a:t>
            </a:r>
            <a:r>
              <a:rPr lang="en-US" sz="2200" dirty="0" err="1"/>
              <a:t>нижих</a:t>
            </a:r>
            <a:r>
              <a:rPr lang="en-US" sz="2200" dirty="0"/>
              <a:t> </a:t>
            </a:r>
            <a:r>
              <a:rPr lang="en-US" sz="2200" dirty="0" err="1"/>
              <a:t>врста</a:t>
            </a:r>
            <a:r>
              <a:rPr lang="en-US" sz="2200" dirty="0"/>
              <a:t>).</a:t>
            </a:r>
            <a:br>
              <a:rPr lang="en-US" sz="2200" dirty="0"/>
            </a:b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Резултати</a:t>
            </a:r>
            <a:r>
              <a:rPr lang="en-US" sz="2200" dirty="0"/>
              <a:t> </a:t>
            </a:r>
            <a:r>
              <a:rPr lang="en-US" sz="2200" dirty="0" err="1"/>
              <a:t>истраживања</a:t>
            </a:r>
            <a:r>
              <a:rPr lang="en-US" sz="2200" dirty="0"/>
              <a:t> </a:t>
            </a:r>
            <a:r>
              <a:rPr lang="en-US" sz="2200" dirty="0" err="1"/>
              <a:t>треба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буду</a:t>
            </a:r>
            <a:r>
              <a:rPr lang="en-US" sz="2200" dirty="0"/>
              <a:t> </a:t>
            </a:r>
            <a:r>
              <a:rPr lang="en-US" sz="2200" dirty="0" err="1"/>
              <a:t>што</a:t>
            </a:r>
            <a:r>
              <a:rPr lang="en-US" sz="2200" dirty="0"/>
              <a:t> </a:t>
            </a:r>
            <a:r>
              <a:rPr lang="en-US" sz="2200" dirty="0" err="1"/>
              <a:t>јаснији</a:t>
            </a:r>
            <a:r>
              <a:rPr lang="en-US" sz="2200" dirty="0"/>
              <a:t>, </a:t>
            </a:r>
            <a:r>
              <a:rPr lang="en-US" sz="2200" dirty="0" err="1"/>
              <a:t>тако</a:t>
            </a:r>
            <a:r>
              <a:rPr lang="en-US" sz="2200" dirty="0"/>
              <a:t> </a:t>
            </a:r>
            <a:r>
              <a:rPr lang="en-US" sz="2200" dirty="0" err="1"/>
              <a:t>да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потребан</a:t>
            </a:r>
            <a:r>
              <a:rPr lang="en-US" sz="2200" dirty="0"/>
              <a:t> </a:t>
            </a:r>
            <a:r>
              <a:rPr lang="en-US" sz="2200" dirty="0" err="1"/>
              <a:t>број</a:t>
            </a:r>
            <a:r>
              <a:rPr lang="en-US" sz="2200" dirty="0"/>
              <a:t> </a:t>
            </a:r>
            <a:r>
              <a:rPr lang="en-US" sz="2200" dirty="0" err="1"/>
              <a:t>експеримената</a:t>
            </a:r>
            <a:r>
              <a:rPr lang="en-US" sz="2200" dirty="0"/>
              <a:t> </a:t>
            </a:r>
            <a:r>
              <a:rPr lang="en-US" sz="2200" dirty="0" err="1"/>
              <a:t>најмањи</a:t>
            </a:r>
            <a:r>
              <a:rPr lang="en-US" sz="2200" dirty="0"/>
              <a:t> </a:t>
            </a:r>
            <a:r>
              <a:rPr lang="en-US" sz="2200" dirty="0" err="1"/>
              <a:t>могућ</a:t>
            </a:r>
            <a:r>
              <a:rPr lang="en-US" sz="2200" dirty="0"/>
              <a:t>.</a:t>
            </a:r>
            <a:br>
              <a:rPr lang="en-US" sz="2200" dirty="0"/>
            </a:b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RS" sz="2200" b="1" dirty="0" smtClean="0"/>
              <a:t>	</a:t>
            </a:r>
            <a:r>
              <a:rPr lang="en-US" sz="2200" b="1" dirty="0" err="1" smtClean="0"/>
              <a:t>Према</a:t>
            </a:r>
            <a:r>
              <a:rPr lang="en-US" sz="2200" b="1" dirty="0" smtClean="0"/>
              <a:t> </a:t>
            </a:r>
            <a:r>
              <a:rPr lang="en-US" sz="2200" b="1" u="sng" dirty="0" err="1"/>
              <a:t>важећим</a:t>
            </a:r>
            <a:r>
              <a:rPr lang="en-US" sz="2200" b="1" dirty="0"/>
              <a:t> </a:t>
            </a:r>
            <a:r>
              <a:rPr lang="en-US" sz="2200" b="1" dirty="0" err="1"/>
              <a:t>прописима</a:t>
            </a:r>
            <a:r>
              <a:rPr lang="en-US" sz="2200" b="1" dirty="0"/>
              <a:t> у </a:t>
            </a:r>
            <a:r>
              <a:rPr lang="en-US" sz="2200" b="1" dirty="0" err="1"/>
              <a:t>области</a:t>
            </a:r>
            <a:r>
              <a:rPr lang="en-US" sz="2200" b="1" dirty="0"/>
              <a:t> </a:t>
            </a:r>
            <a:r>
              <a:rPr lang="en-US" sz="2200" b="1" dirty="0" err="1"/>
              <a:t>заштите</a:t>
            </a:r>
            <a:r>
              <a:rPr lang="en-US" sz="2200" b="1" dirty="0"/>
              <a:t> </a:t>
            </a:r>
            <a:r>
              <a:rPr lang="en-US" sz="2200" b="1" dirty="0" err="1"/>
              <a:t>добробити</a:t>
            </a:r>
            <a:r>
              <a:rPr lang="en-US" sz="2200" b="1" dirty="0"/>
              <a:t> </a:t>
            </a:r>
            <a:r>
              <a:rPr lang="en-US" sz="2200" b="1" dirty="0" err="1"/>
              <a:t>експерименталних</a:t>
            </a:r>
            <a:r>
              <a:rPr lang="en-US" sz="2200" b="1" dirty="0"/>
              <a:t> </a:t>
            </a:r>
            <a:r>
              <a:rPr lang="en-US" sz="2200" b="1" dirty="0" err="1"/>
              <a:t>животиња</a:t>
            </a:r>
            <a:r>
              <a:rPr lang="en-US" sz="2200" b="1" dirty="0" smtClean="0"/>
              <a:t>:</a:t>
            </a:r>
            <a:endParaRPr lang="sr-Cyrl-RS" sz="2200" b="1" dirty="0" smtClean="0"/>
          </a:p>
          <a:p>
            <a:pPr>
              <a:buNone/>
            </a:pPr>
            <a:r>
              <a:rPr lang="en-US" sz="2200" dirty="0"/>
              <a:t/>
            </a:r>
            <a:br>
              <a:rPr lang="en-US" sz="2200" dirty="0"/>
            </a:b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бол</a:t>
            </a:r>
            <a:r>
              <a:rPr lang="en-US" sz="2200" dirty="0"/>
              <a:t> и </a:t>
            </a:r>
            <a:r>
              <a:rPr lang="en-US" sz="2200" dirty="0" err="1"/>
              <a:t>патња</a:t>
            </a:r>
            <a:r>
              <a:rPr lang="en-US" sz="2200" dirty="0"/>
              <a:t> </a:t>
            </a:r>
            <a:r>
              <a:rPr lang="en-US" sz="2200" dirty="0" err="1"/>
              <a:t>животиња</a:t>
            </a:r>
            <a:r>
              <a:rPr lang="en-US" sz="2200" dirty="0"/>
              <a:t> </a:t>
            </a:r>
            <a:r>
              <a:rPr lang="en-US" sz="2200" dirty="0" err="1"/>
              <a:t>морају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свести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најмању</a:t>
            </a:r>
            <a:r>
              <a:rPr lang="en-US" sz="2200" dirty="0"/>
              <a:t> </a:t>
            </a:r>
            <a:r>
              <a:rPr lang="en-US" sz="2200" dirty="0" err="1"/>
              <a:t>могућу</a:t>
            </a:r>
            <a:r>
              <a:rPr lang="en-US" sz="2200" dirty="0"/>
              <a:t> </a:t>
            </a:r>
            <a:r>
              <a:rPr lang="en-US" sz="2200" dirty="0" err="1"/>
              <a:t>меру</a:t>
            </a:r>
            <a:r>
              <a:rPr lang="en-US" sz="2200" dirty="0"/>
              <a:t> </a:t>
            </a:r>
            <a:r>
              <a:rPr lang="en-US" sz="2200" dirty="0" err="1"/>
              <a:t>употребом</a:t>
            </a:r>
            <a:r>
              <a:rPr lang="en-US" sz="2200" dirty="0"/>
              <a:t> </a:t>
            </a:r>
            <a:r>
              <a:rPr lang="en-US" sz="2200" dirty="0" err="1"/>
              <a:t>анестетика</a:t>
            </a:r>
            <a:r>
              <a:rPr lang="en-US" sz="2200" dirty="0"/>
              <a:t> и </a:t>
            </a:r>
            <a:r>
              <a:rPr lang="en-US" sz="2200" dirty="0" err="1"/>
              <a:t>аналгетика</a:t>
            </a:r>
            <a:r>
              <a:rPr lang="en-US" sz="2200" dirty="0" smtClean="0"/>
              <a:t>;</a:t>
            </a:r>
            <a:endParaRPr lang="sr-Cyrl-RS" sz="2200" dirty="0" smtClean="0"/>
          </a:p>
          <a:p>
            <a:pPr>
              <a:buNone/>
            </a:pPr>
            <a:r>
              <a:rPr lang="en-US" sz="2200" dirty="0"/>
              <a:t/>
            </a:r>
            <a:br>
              <a:rPr lang="en-US" sz="2200" dirty="0"/>
            </a:b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хумана</a:t>
            </a:r>
            <a:r>
              <a:rPr lang="en-US" sz="2200" dirty="0"/>
              <a:t> и </a:t>
            </a:r>
            <a:r>
              <a:rPr lang="en-US" sz="2200" dirty="0" err="1"/>
              <a:t>безболна</a:t>
            </a:r>
            <a:r>
              <a:rPr lang="en-US" sz="2200" dirty="0"/>
              <a:t> </a:t>
            </a:r>
            <a:r>
              <a:rPr lang="en-US" sz="2200" dirty="0" err="1"/>
              <a:t>еутаназија</a:t>
            </a:r>
            <a:r>
              <a:rPr lang="en-US" sz="2200" dirty="0"/>
              <a:t> </a:t>
            </a:r>
            <a:r>
              <a:rPr lang="en-US" sz="2200" dirty="0" err="1"/>
              <a:t>је</a:t>
            </a:r>
            <a:r>
              <a:rPr lang="en-US" sz="2200" dirty="0"/>
              <a:t> </a:t>
            </a:r>
            <a:r>
              <a:rPr lang="en-US" sz="2200" dirty="0" err="1"/>
              <a:t>императив</a:t>
            </a:r>
            <a:r>
              <a:rPr lang="en-US" sz="2200" dirty="0" smtClean="0"/>
              <a:t>;</a:t>
            </a:r>
            <a:endParaRPr lang="sr-Cyrl-RS" sz="2200" dirty="0" smtClean="0"/>
          </a:p>
          <a:p>
            <a:pPr>
              <a:buNone/>
            </a:pPr>
            <a:r>
              <a:rPr lang="en-US" sz="2200" dirty="0"/>
              <a:t/>
            </a:r>
            <a:br>
              <a:rPr lang="en-US" sz="2200" dirty="0"/>
            </a:b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истраживачи</a:t>
            </a:r>
            <a:r>
              <a:rPr lang="en-US" sz="2200" dirty="0"/>
              <a:t> </a:t>
            </a:r>
            <a:r>
              <a:rPr lang="en-US" sz="2200" dirty="0" err="1"/>
              <a:t>морају</a:t>
            </a:r>
            <a:r>
              <a:rPr lang="en-US" sz="2200" dirty="0"/>
              <a:t> </a:t>
            </a:r>
            <a:r>
              <a:rPr lang="en-US" sz="2200" dirty="0" err="1"/>
              <a:t>бити</a:t>
            </a:r>
            <a:r>
              <a:rPr lang="en-US" sz="2200" dirty="0"/>
              <a:t> </a:t>
            </a:r>
            <a:r>
              <a:rPr lang="en-US" sz="2200" dirty="0" err="1"/>
              <a:t>едуковани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огледе</a:t>
            </a:r>
            <a:r>
              <a:rPr lang="en-US" sz="2200" dirty="0"/>
              <a:t> </a:t>
            </a:r>
            <a:r>
              <a:rPr lang="en-US" sz="2200" i="1" dirty="0" smtClean="0"/>
              <a:t>in v</a:t>
            </a:r>
            <a:r>
              <a:rPr lang="sr-Latn-RS" sz="2200" i="1" dirty="0" smtClean="0"/>
              <a:t>iv</a:t>
            </a:r>
            <a:r>
              <a:rPr lang="en-US" sz="2200" i="1" dirty="0" smtClean="0"/>
              <a:t>o</a:t>
            </a:r>
            <a:r>
              <a:rPr lang="en-US" sz="2200" dirty="0" smtClean="0"/>
              <a:t>;</a:t>
            </a:r>
            <a:endParaRPr lang="sr-Cyrl-RS" sz="2200" dirty="0" smtClean="0"/>
          </a:p>
          <a:p>
            <a:pPr>
              <a:buNone/>
            </a:pPr>
            <a:r>
              <a:rPr lang="en-US" sz="2200" dirty="0"/>
              <a:t/>
            </a:r>
            <a:br>
              <a:rPr lang="en-US" sz="2200" dirty="0"/>
            </a:b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услови</a:t>
            </a:r>
            <a:r>
              <a:rPr lang="en-US" sz="2200" dirty="0"/>
              <a:t> </a:t>
            </a:r>
            <a:r>
              <a:rPr lang="en-US" sz="2200" dirty="0" err="1"/>
              <a:t>узгоја</a:t>
            </a:r>
            <a:r>
              <a:rPr lang="en-US" sz="2200" dirty="0"/>
              <a:t> </a:t>
            </a:r>
            <a:r>
              <a:rPr lang="en-US" sz="2200" dirty="0" err="1"/>
              <a:t>животиња</a:t>
            </a:r>
            <a:r>
              <a:rPr lang="en-US" sz="2200" dirty="0"/>
              <a:t> </a:t>
            </a:r>
            <a:r>
              <a:rPr lang="en-US" sz="2200" dirty="0" err="1"/>
              <a:t>морају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строго</a:t>
            </a:r>
            <a:r>
              <a:rPr lang="en-US" sz="2200" dirty="0"/>
              <a:t> </a:t>
            </a:r>
            <a:r>
              <a:rPr lang="en-US" sz="2200" dirty="0" err="1"/>
              <a:t>контролисати</a:t>
            </a:r>
            <a:r>
              <a:rPr lang="en-US" sz="2200" dirty="0"/>
              <a:t> и </a:t>
            </a:r>
            <a:r>
              <a:rPr lang="en-US" sz="2200" dirty="0" err="1"/>
              <a:t>прилагодити</a:t>
            </a:r>
            <a:r>
              <a:rPr lang="en-US" sz="2200" dirty="0"/>
              <a:t> </a:t>
            </a:r>
            <a:r>
              <a:rPr lang="en-US" sz="2200" dirty="0" err="1"/>
              <a:t>међународним</a:t>
            </a:r>
            <a:r>
              <a:rPr lang="en-US" sz="2200" dirty="0"/>
              <a:t> </a:t>
            </a:r>
            <a:r>
              <a:rPr lang="en-US" sz="2200" dirty="0" err="1"/>
              <a:t>стандардима</a:t>
            </a:r>
            <a:r>
              <a:rPr lang="en-US" sz="2200" dirty="0" smtClean="0"/>
              <a:t>;</a:t>
            </a:r>
            <a:endParaRPr lang="sr-Cyrl-RS" sz="2200" dirty="0" smtClean="0"/>
          </a:p>
          <a:p>
            <a:pPr>
              <a:buNone/>
            </a:pPr>
            <a:r>
              <a:rPr lang="en-US" sz="2200" dirty="0"/>
              <a:t/>
            </a:r>
            <a:br>
              <a:rPr lang="en-US" sz="2200" dirty="0"/>
            </a:br>
            <a:r>
              <a:rPr lang="sr-Cyrl-RS" sz="2200" dirty="0" smtClean="0"/>
              <a:t>-</a:t>
            </a:r>
            <a:r>
              <a:rPr lang="en-US" sz="2200" dirty="0" smtClean="0"/>
              <a:t> </a:t>
            </a:r>
            <a:r>
              <a:rPr lang="en-US" sz="2200" dirty="0" err="1"/>
              <a:t>принципи</a:t>
            </a:r>
            <a:r>
              <a:rPr lang="en-US" sz="2200" dirty="0"/>
              <a:t> 3Р и </a:t>
            </a:r>
            <a:r>
              <a:rPr lang="en-US" sz="2200" dirty="0" err="1"/>
              <a:t>други</a:t>
            </a:r>
            <a:r>
              <a:rPr lang="en-US" sz="2200" dirty="0"/>
              <a:t> </a:t>
            </a:r>
            <a:r>
              <a:rPr lang="en-US" sz="2200" dirty="0" err="1"/>
              <a:t>етички</a:t>
            </a:r>
            <a:r>
              <a:rPr lang="en-US" sz="2200" dirty="0"/>
              <a:t> </a:t>
            </a:r>
            <a:r>
              <a:rPr lang="en-US" sz="2200" dirty="0" err="1"/>
              <a:t>принципи</a:t>
            </a:r>
            <a:r>
              <a:rPr lang="en-US" sz="2200" dirty="0"/>
              <a:t> </a:t>
            </a:r>
            <a:r>
              <a:rPr lang="en-US" sz="2200" dirty="0" err="1"/>
              <a:t>морају</a:t>
            </a:r>
            <a:r>
              <a:rPr lang="en-US" sz="2200" dirty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строго</a:t>
            </a:r>
            <a:r>
              <a:rPr lang="en-US" sz="2200" dirty="0"/>
              <a:t> </a:t>
            </a:r>
            <a:r>
              <a:rPr lang="en-US" sz="2200" dirty="0" err="1"/>
              <a:t>поштовати</a:t>
            </a:r>
            <a:r>
              <a:rPr lang="en-US" sz="2200" dirty="0"/>
              <a:t> и </a:t>
            </a:r>
            <a:r>
              <a:rPr lang="en-US" sz="2200" dirty="0" err="1" smtClean="0"/>
              <a:t>примењивати</a:t>
            </a:r>
            <a:r>
              <a:rPr lang="sr-Latn-RS" sz="2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3528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sz="2200" b="1" dirty="0" smtClean="0"/>
              <a:t>	</a:t>
            </a:r>
            <a:r>
              <a:rPr lang="en-US" sz="2200" b="1" dirty="0" err="1" smtClean="0"/>
              <a:t>Најзначајнији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акт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на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нивоу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Европске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Уније</a:t>
            </a:r>
            <a:r>
              <a:rPr lang="en-US" sz="2200" b="1" dirty="0" smtClean="0"/>
              <a:t> </a:t>
            </a:r>
            <a:r>
              <a:rPr lang="en-US" sz="2200" dirty="0" err="1" smtClean="0"/>
              <a:t>који</a:t>
            </a:r>
            <a:r>
              <a:rPr lang="en-US" sz="2200" dirty="0" smtClean="0"/>
              <a:t> </a:t>
            </a:r>
            <a:r>
              <a:rPr lang="en-US" sz="2200" dirty="0" err="1" smtClean="0"/>
              <a:t>регулише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коришћење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животиња</a:t>
            </a:r>
            <a:r>
              <a:rPr lang="en-US" sz="2200" dirty="0" smtClean="0"/>
              <a:t> у </a:t>
            </a:r>
            <a:r>
              <a:rPr lang="en-US" sz="2200" dirty="0" err="1" smtClean="0"/>
              <a:t>експериментима</a:t>
            </a:r>
            <a:r>
              <a:rPr lang="en-US" sz="2200" dirty="0" smtClean="0"/>
              <a:t> и </a:t>
            </a:r>
            <a:r>
              <a:rPr lang="en-US" sz="2200" dirty="0" err="1" smtClean="0"/>
              <a:t>уопште</a:t>
            </a:r>
            <a:r>
              <a:rPr lang="en-US" sz="2200" dirty="0" smtClean="0"/>
              <a:t> </a:t>
            </a:r>
            <a:r>
              <a:rPr lang="en-US" sz="2200" dirty="0" err="1" smtClean="0"/>
              <a:t>научним</a:t>
            </a:r>
            <a:r>
              <a:rPr lang="en-US" sz="2200" dirty="0" smtClean="0"/>
              <a:t> </a:t>
            </a:r>
            <a:r>
              <a:rPr lang="en-US" sz="2200" dirty="0" err="1" smtClean="0"/>
              <a:t>истраживањима</a:t>
            </a:r>
            <a:r>
              <a:rPr lang="en-US" sz="2200" dirty="0" smtClean="0"/>
              <a:t> </a:t>
            </a:r>
            <a:r>
              <a:rPr lang="en-US" sz="2200" dirty="0" err="1" smtClean="0"/>
              <a:t>представља</a:t>
            </a:r>
            <a:r>
              <a:rPr lang="en-US" sz="2200" dirty="0" smtClean="0"/>
              <a:t> </a:t>
            </a:r>
            <a:r>
              <a:rPr lang="en-US" sz="2200" b="1" dirty="0" err="1" smtClean="0"/>
              <a:t>Директива</a:t>
            </a:r>
            <a:r>
              <a:rPr lang="en-US" sz="2200" b="1" dirty="0" smtClean="0"/>
              <a:t> 86/609/ЕЕ</a:t>
            </a:r>
            <a:r>
              <a:rPr lang="sr-Latn-RS" sz="2200" b="1" dirty="0" smtClean="0"/>
              <a:t>C</a:t>
            </a:r>
            <a:r>
              <a:rPr lang="en-US" sz="2200" b="1" dirty="0" smtClean="0"/>
              <a:t> </a:t>
            </a:r>
            <a:r>
              <a:rPr lang="en-US" sz="2200" dirty="0" err="1" smtClean="0"/>
              <a:t>из</a:t>
            </a:r>
            <a:r>
              <a:rPr lang="en-US" sz="2200" dirty="0" smtClean="0"/>
              <a:t> 1986</a:t>
            </a:r>
            <a:r>
              <a:rPr lang="sr-Latn-RS" sz="2200" dirty="0" smtClean="0"/>
              <a:t>. </a:t>
            </a:r>
            <a:r>
              <a:rPr lang="sr-Cyrl-RS" sz="2200" dirty="0" smtClean="0"/>
              <a:t>године</a:t>
            </a:r>
            <a:r>
              <a:rPr lang="en-US" sz="2200" dirty="0" smtClean="0"/>
              <a:t> </a:t>
            </a:r>
            <a:r>
              <a:rPr lang="en-US" sz="2200" dirty="0" err="1" smtClean="0"/>
              <a:t>којом</a:t>
            </a:r>
            <a:r>
              <a:rPr lang="en-US" sz="2200" dirty="0" smtClean="0"/>
              <a:t> </a:t>
            </a:r>
            <a:r>
              <a:rPr lang="en-US" sz="2200" dirty="0" err="1" smtClean="0"/>
              <a:t>су</a:t>
            </a:r>
            <a:r>
              <a:rPr lang="en-US" sz="2200" dirty="0" smtClean="0"/>
              <a:t> </a:t>
            </a:r>
            <a:r>
              <a:rPr lang="en-US" sz="2200" dirty="0" err="1" smtClean="0"/>
              <a:t>дефинисани</a:t>
            </a:r>
            <a:r>
              <a:rPr lang="en-US" sz="2200" dirty="0" smtClean="0"/>
              <a:t> </a:t>
            </a:r>
            <a:r>
              <a:rPr lang="en-US" sz="2200" dirty="0" err="1" smtClean="0"/>
              <a:t>најважнији</a:t>
            </a:r>
            <a:r>
              <a:rPr lang="en-US" sz="2200" dirty="0" smtClean="0"/>
              <a:t> </a:t>
            </a:r>
            <a:r>
              <a:rPr lang="en-US" sz="2200" dirty="0" err="1" smtClean="0"/>
              <a:t>појмови</a:t>
            </a:r>
            <a:r>
              <a:rPr lang="en-US" sz="2200" dirty="0" smtClean="0"/>
              <a:t> у </a:t>
            </a:r>
            <a:r>
              <a:rPr lang="en-US" sz="2200" dirty="0" err="1" smtClean="0"/>
              <a:t>домену</a:t>
            </a:r>
            <a:r>
              <a:rPr lang="en-US" sz="2200" dirty="0" smtClean="0"/>
              <a:t> </a:t>
            </a:r>
            <a:r>
              <a:rPr lang="en-US" sz="2200" dirty="0" err="1" smtClean="0"/>
              <a:t>експерименталног</a:t>
            </a:r>
            <a:r>
              <a:rPr lang="en-US" sz="2200" dirty="0" smtClean="0"/>
              <a:t> </a:t>
            </a:r>
            <a:r>
              <a:rPr lang="en-US" sz="2200" dirty="0" err="1" smtClean="0"/>
              <a:t>рада</a:t>
            </a:r>
            <a:r>
              <a:rPr lang="en-US" sz="2200" dirty="0" smtClean="0"/>
              <a:t> (</a:t>
            </a:r>
            <a:r>
              <a:rPr lang="en-US" sz="2200" dirty="0" err="1" smtClean="0"/>
              <a:t>експериментална</a:t>
            </a:r>
            <a:r>
              <a:rPr lang="en-US" sz="2200" dirty="0" smtClean="0"/>
              <a:t> </a:t>
            </a:r>
            <a:r>
              <a:rPr lang="en-US" sz="2200" dirty="0" err="1" smtClean="0"/>
              <a:t>животиња</a:t>
            </a:r>
            <a:r>
              <a:rPr lang="en-US" sz="2200" dirty="0" smtClean="0"/>
              <a:t>, </a:t>
            </a:r>
            <a:r>
              <a:rPr lang="en-US" sz="2200" dirty="0" err="1" smtClean="0"/>
              <a:t>експеримент</a:t>
            </a:r>
            <a:r>
              <a:rPr lang="en-US" sz="2200" dirty="0" smtClean="0"/>
              <a:t>, </a:t>
            </a:r>
            <a:r>
              <a:rPr lang="en-US" sz="2200" dirty="0" err="1" smtClean="0"/>
              <a:t>надзорни</a:t>
            </a:r>
            <a:r>
              <a:rPr lang="en-US" sz="2200" dirty="0" smtClean="0"/>
              <a:t> </a:t>
            </a:r>
            <a:r>
              <a:rPr lang="en-US" sz="2200" dirty="0" err="1" smtClean="0"/>
              <a:t>орган</a:t>
            </a:r>
            <a:r>
              <a:rPr lang="en-US" sz="2200" dirty="0" smtClean="0"/>
              <a:t>, </a:t>
            </a:r>
            <a:r>
              <a:rPr lang="en-US" sz="2200" dirty="0" err="1" smtClean="0"/>
              <a:t>компетентне</a:t>
            </a:r>
            <a:r>
              <a:rPr lang="en-US" sz="2200" dirty="0" smtClean="0"/>
              <a:t> </a:t>
            </a:r>
            <a:r>
              <a:rPr lang="en-US" sz="2200" dirty="0" err="1" smtClean="0"/>
              <a:t>особе</a:t>
            </a:r>
            <a:r>
              <a:rPr lang="en-US" sz="2200" dirty="0" smtClean="0"/>
              <a:t>, </a:t>
            </a:r>
            <a:r>
              <a:rPr lang="en-US" sz="2200" dirty="0" err="1" smtClean="0"/>
              <a:t>регистровано</a:t>
            </a:r>
            <a:r>
              <a:rPr lang="en-US" sz="2200" dirty="0" smtClean="0"/>
              <a:t> </a:t>
            </a:r>
            <a:r>
              <a:rPr lang="en-US" sz="2200" dirty="0" err="1" smtClean="0"/>
              <a:t>узгајалиште</a:t>
            </a:r>
            <a:r>
              <a:rPr lang="en-US" sz="2200" dirty="0" smtClean="0"/>
              <a:t>, </a:t>
            </a:r>
            <a:r>
              <a:rPr lang="en-US" sz="2200" dirty="0" err="1" smtClean="0"/>
              <a:t>јединица</a:t>
            </a:r>
            <a:r>
              <a:rPr lang="en-US" sz="2200" dirty="0" smtClean="0"/>
              <a:t> </a:t>
            </a:r>
            <a:r>
              <a:rPr lang="en-US" sz="2200" dirty="0" err="1" smtClean="0"/>
              <a:t>за</a:t>
            </a:r>
            <a:r>
              <a:rPr lang="en-US" sz="2200" dirty="0" smtClean="0"/>
              <a:t> </a:t>
            </a:r>
            <a:r>
              <a:rPr lang="en-US" sz="2200" dirty="0" err="1" smtClean="0"/>
              <a:t>коришћење</a:t>
            </a:r>
            <a:r>
              <a:rPr lang="en-US" sz="2200" dirty="0" smtClean="0"/>
              <a:t> («</a:t>
            </a:r>
            <a:r>
              <a:rPr lang="en-US" sz="2200" dirty="0" err="1" smtClean="0"/>
              <a:t>виваријум</a:t>
            </a:r>
            <a:r>
              <a:rPr lang="en-US" sz="2200" dirty="0" smtClean="0"/>
              <a:t>»), </a:t>
            </a:r>
            <a:r>
              <a:rPr lang="en-US" sz="2200" dirty="0" err="1" smtClean="0"/>
              <a:t>одговарајућа</a:t>
            </a:r>
            <a:r>
              <a:rPr lang="en-US" sz="2200" dirty="0" smtClean="0"/>
              <a:t> </a:t>
            </a:r>
            <a:r>
              <a:rPr lang="en-US" sz="2200" dirty="0" err="1" smtClean="0"/>
              <a:t>анестезија</a:t>
            </a:r>
            <a:r>
              <a:rPr lang="en-US" sz="2200" dirty="0" smtClean="0"/>
              <a:t>, </a:t>
            </a:r>
            <a:r>
              <a:rPr lang="en-US" sz="2200" dirty="0" err="1" smtClean="0"/>
              <a:t>хумане</a:t>
            </a:r>
            <a:r>
              <a:rPr lang="en-US" sz="2200" dirty="0" smtClean="0"/>
              <a:t> </a:t>
            </a:r>
            <a:r>
              <a:rPr lang="en-US" sz="2200" dirty="0" err="1" smtClean="0"/>
              <a:t>методе</a:t>
            </a:r>
            <a:r>
              <a:rPr lang="en-US" sz="2200" dirty="0" smtClean="0"/>
              <a:t> </a:t>
            </a:r>
            <a:r>
              <a:rPr lang="en-US" sz="2200" dirty="0" err="1" smtClean="0"/>
              <a:t>жртвовања</a:t>
            </a:r>
            <a:r>
              <a:rPr lang="en-US" sz="2200" dirty="0" smtClean="0"/>
              <a:t> и </a:t>
            </a:r>
            <a:r>
              <a:rPr lang="en-US" sz="2200" dirty="0" err="1" smtClean="0"/>
              <a:t>др</a:t>
            </a:r>
            <a:r>
              <a:rPr lang="en-US" sz="2200" dirty="0" smtClean="0"/>
              <a:t>.).</a:t>
            </a:r>
            <a:br>
              <a:rPr lang="en-US" sz="2200" dirty="0" smtClean="0"/>
            </a:br>
            <a:endParaRPr lang="en-US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525963"/>
          </a:xfrm>
        </p:spPr>
        <p:txBody>
          <a:bodyPr>
            <a:noAutofit/>
          </a:bodyPr>
          <a:lstStyle/>
          <a:p>
            <a:r>
              <a:rPr lang="sr-Cyrl-RS" sz="2200" dirty="0" smtClean="0"/>
              <a:t>д</a:t>
            </a:r>
            <a:r>
              <a:rPr lang="en-US" sz="2200" dirty="0" err="1" smtClean="0"/>
              <a:t>ефинисано</a:t>
            </a:r>
            <a:r>
              <a:rPr lang="en-US" sz="2200" dirty="0" smtClean="0"/>
              <a:t> </a:t>
            </a:r>
            <a:r>
              <a:rPr lang="en-US" sz="2200" dirty="0" err="1" smtClean="0"/>
              <a:t>поље</a:t>
            </a:r>
            <a:r>
              <a:rPr lang="en-US" sz="2200" dirty="0" smtClean="0"/>
              <a:t> </a:t>
            </a:r>
            <a:r>
              <a:rPr lang="en-US" sz="2200" dirty="0" err="1"/>
              <a:t>употребе</a:t>
            </a:r>
            <a:r>
              <a:rPr lang="en-US" sz="2200" dirty="0"/>
              <a:t> </a:t>
            </a:r>
            <a:r>
              <a:rPr lang="en-US" sz="2200" dirty="0" err="1"/>
              <a:t>експерименталних</a:t>
            </a:r>
            <a:r>
              <a:rPr lang="en-US" sz="2200" dirty="0"/>
              <a:t> </a:t>
            </a:r>
            <a:r>
              <a:rPr lang="en-US" sz="2200" dirty="0" err="1"/>
              <a:t>животиња</a:t>
            </a:r>
            <a:r>
              <a:rPr lang="en-US" sz="2200" dirty="0"/>
              <a:t> (</a:t>
            </a:r>
            <a:r>
              <a:rPr lang="en-US" sz="2200" dirty="0" err="1"/>
              <a:t>испитивање</a:t>
            </a:r>
            <a:r>
              <a:rPr lang="en-US" sz="2200" dirty="0"/>
              <a:t> </a:t>
            </a:r>
            <a:r>
              <a:rPr lang="en-US" sz="2200" dirty="0" err="1"/>
              <a:t>лекова</a:t>
            </a:r>
            <a:r>
              <a:rPr lang="en-US" sz="2200" dirty="0"/>
              <a:t>, </a:t>
            </a:r>
            <a:r>
              <a:rPr lang="en-US" sz="2200" dirty="0" err="1"/>
              <a:t>састојака</a:t>
            </a:r>
            <a:r>
              <a:rPr lang="en-US" sz="2200" dirty="0"/>
              <a:t> </a:t>
            </a:r>
            <a:r>
              <a:rPr lang="en-US" sz="2200" dirty="0" err="1"/>
              <a:t>хране</a:t>
            </a:r>
            <a:r>
              <a:rPr lang="en-US" sz="2200" dirty="0"/>
              <a:t> и </a:t>
            </a:r>
            <a:r>
              <a:rPr lang="en-US" sz="2200" dirty="0" err="1"/>
              <a:t>других</a:t>
            </a:r>
            <a:r>
              <a:rPr lang="en-US" sz="2200" dirty="0"/>
              <a:t> </a:t>
            </a:r>
            <a:r>
              <a:rPr lang="en-US" sz="2200" dirty="0" err="1"/>
              <a:t>супстанци</a:t>
            </a:r>
            <a:r>
              <a:rPr lang="en-US" sz="2200" dirty="0"/>
              <a:t>, </a:t>
            </a:r>
            <a:r>
              <a:rPr lang="en-US" sz="2200" dirty="0" err="1"/>
              <a:t>процеси</a:t>
            </a:r>
            <a:r>
              <a:rPr lang="en-US" sz="2200" dirty="0"/>
              <a:t> </a:t>
            </a:r>
            <a:r>
              <a:rPr lang="en-US" sz="2200" dirty="0" err="1"/>
              <a:t>везани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збрињавање</a:t>
            </a:r>
            <a:r>
              <a:rPr lang="en-US" sz="2200" dirty="0"/>
              <a:t> </a:t>
            </a:r>
            <a:r>
              <a:rPr lang="en-US" sz="2200" dirty="0" err="1"/>
              <a:t>болести</a:t>
            </a:r>
            <a:r>
              <a:rPr lang="en-US" sz="2200" dirty="0"/>
              <a:t> </a:t>
            </a:r>
            <a:r>
              <a:rPr lang="en-US" sz="2200" dirty="0" err="1"/>
              <a:t>људи</a:t>
            </a:r>
            <a:r>
              <a:rPr lang="en-US" sz="2200" dirty="0"/>
              <a:t>, </a:t>
            </a:r>
            <a:r>
              <a:rPr lang="en-US" sz="2200" dirty="0" err="1"/>
              <a:t>животиња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биљака</a:t>
            </a:r>
            <a:r>
              <a:rPr lang="en-US" sz="2200" dirty="0"/>
              <a:t>, </a:t>
            </a:r>
            <a:r>
              <a:rPr lang="en-US" sz="2200" dirty="0" err="1"/>
              <a:t>научна</a:t>
            </a:r>
            <a:r>
              <a:rPr lang="en-US" sz="2200" dirty="0"/>
              <a:t> </a:t>
            </a:r>
            <a:r>
              <a:rPr lang="en-US" sz="2200" dirty="0" err="1"/>
              <a:t>истраживања</a:t>
            </a:r>
            <a:r>
              <a:rPr lang="en-US" sz="2200" dirty="0"/>
              <a:t> и </a:t>
            </a:r>
            <a:r>
              <a:rPr lang="en-US" sz="2200" dirty="0" err="1"/>
              <a:t>заштита</a:t>
            </a:r>
            <a:r>
              <a:rPr lang="en-US" sz="2200" dirty="0"/>
              <a:t> </a:t>
            </a:r>
            <a:r>
              <a:rPr lang="en-US" sz="2200" dirty="0" err="1"/>
              <a:t>животне</a:t>
            </a:r>
            <a:r>
              <a:rPr lang="en-US" sz="2200" dirty="0"/>
              <a:t> </a:t>
            </a:r>
            <a:r>
              <a:rPr lang="en-US" sz="2200" dirty="0" err="1"/>
              <a:t>средине</a:t>
            </a:r>
            <a:r>
              <a:rPr lang="en-US" sz="2200" dirty="0" smtClean="0"/>
              <a:t>)</a:t>
            </a:r>
            <a:endParaRPr lang="sr-Cyrl-RS" sz="2200" dirty="0" smtClean="0"/>
          </a:p>
          <a:p>
            <a:endParaRPr lang="sr-Cyrl-RS" sz="1400" dirty="0" smtClean="0"/>
          </a:p>
          <a:p>
            <a:r>
              <a:rPr lang="sr-Cyrl-RS" sz="2200" dirty="0" smtClean="0"/>
              <a:t>н</a:t>
            </a:r>
            <a:r>
              <a:rPr lang="en-US" sz="2200" dirty="0" err="1" smtClean="0"/>
              <a:t>аведени</a:t>
            </a:r>
            <a:r>
              <a:rPr lang="en-US" sz="2200" dirty="0" smtClean="0"/>
              <a:t> </a:t>
            </a:r>
            <a:r>
              <a:rPr lang="en-US" sz="2200" dirty="0" err="1" smtClean="0"/>
              <a:t>минимални</a:t>
            </a:r>
            <a:r>
              <a:rPr lang="en-US" sz="2200" dirty="0" smtClean="0"/>
              <a:t> </a:t>
            </a:r>
            <a:r>
              <a:rPr lang="en-US" sz="2200" dirty="0" err="1"/>
              <a:t>стандарди</a:t>
            </a:r>
            <a:r>
              <a:rPr lang="en-US" sz="2200" dirty="0"/>
              <a:t> </a:t>
            </a:r>
            <a:r>
              <a:rPr lang="en-US" sz="2200" dirty="0" err="1"/>
              <a:t>узгоја</a:t>
            </a:r>
            <a:r>
              <a:rPr lang="en-US" sz="2200" dirty="0"/>
              <a:t> и </a:t>
            </a:r>
            <a:r>
              <a:rPr lang="en-US" sz="2200" dirty="0" err="1"/>
              <a:t>чувања</a:t>
            </a:r>
            <a:r>
              <a:rPr lang="en-US" sz="2200" dirty="0"/>
              <a:t> </a:t>
            </a:r>
            <a:r>
              <a:rPr lang="en-US" sz="2200" dirty="0" err="1"/>
              <a:t>експерименталних</a:t>
            </a:r>
            <a:r>
              <a:rPr lang="en-US" sz="2200" dirty="0"/>
              <a:t> </a:t>
            </a:r>
            <a:r>
              <a:rPr lang="en-US" sz="2200" dirty="0" err="1" smtClean="0"/>
              <a:t>животиња</a:t>
            </a:r>
            <a:endParaRPr lang="sr-Cyrl-RS" sz="2200" dirty="0" smtClean="0"/>
          </a:p>
          <a:p>
            <a:endParaRPr lang="sr-Cyrl-RS" sz="1400" dirty="0" smtClean="0"/>
          </a:p>
          <a:p>
            <a:r>
              <a:rPr lang="sr-Cyrl-RS" sz="2200" dirty="0" smtClean="0"/>
              <a:t>п</a:t>
            </a:r>
            <a:r>
              <a:rPr lang="en-US" sz="2200" dirty="0" err="1" smtClean="0"/>
              <a:t>рописано</a:t>
            </a:r>
            <a:r>
              <a:rPr lang="en-US" sz="2200" dirty="0" smtClean="0"/>
              <a:t> </a:t>
            </a:r>
            <a:r>
              <a:rPr lang="en-US" sz="2200" dirty="0" err="1" smtClean="0"/>
              <a:t>да</a:t>
            </a:r>
            <a:r>
              <a:rPr lang="en-US" sz="2200" dirty="0" smtClean="0"/>
              <a:t> </a:t>
            </a:r>
            <a:r>
              <a:rPr lang="en-US" sz="2200" dirty="0" err="1"/>
              <a:t>се</a:t>
            </a:r>
            <a:r>
              <a:rPr lang="en-US" sz="2200" dirty="0"/>
              <a:t> </a:t>
            </a:r>
            <a:r>
              <a:rPr lang="en-US" sz="2200" dirty="0" err="1"/>
              <a:t>именују</a:t>
            </a:r>
            <a:r>
              <a:rPr lang="en-US" sz="2200" dirty="0"/>
              <a:t> </a:t>
            </a:r>
            <a:r>
              <a:rPr lang="en-US" sz="2200" dirty="0" err="1"/>
              <a:t>органи</a:t>
            </a:r>
            <a:r>
              <a:rPr lang="en-US" sz="2200" dirty="0"/>
              <a:t> </a:t>
            </a:r>
            <a:r>
              <a:rPr lang="en-US" sz="2200" dirty="0" err="1"/>
              <a:t>руковођења</a:t>
            </a:r>
            <a:r>
              <a:rPr lang="en-US" sz="2200" dirty="0"/>
              <a:t> </a:t>
            </a:r>
            <a:r>
              <a:rPr lang="en-US" sz="2200" dirty="0" err="1"/>
              <a:t>на</a:t>
            </a:r>
            <a:r>
              <a:rPr lang="en-US" sz="2200" dirty="0"/>
              <a:t> </a:t>
            </a:r>
            <a:r>
              <a:rPr lang="en-US" sz="2200" dirty="0" err="1"/>
              <a:t>нивоу</a:t>
            </a:r>
            <a:r>
              <a:rPr lang="en-US" sz="2200" dirty="0"/>
              <a:t> </a:t>
            </a:r>
            <a:r>
              <a:rPr lang="en-US" sz="2200" dirty="0" err="1"/>
              <a:t>сваке</a:t>
            </a:r>
            <a:r>
              <a:rPr lang="en-US" sz="2200" dirty="0"/>
              <a:t> </a:t>
            </a:r>
            <a:r>
              <a:rPr lang="en-US" sz="2200" dirty="0" err="1"/>
              <a:t>државе</a:t>
            </a:r>
            <a:r>
              <a:rPr lang="en-US" sz="2200" dirty="0"/>
              <a:t> </a:t>
            </a:r>
            <a:r>
              <a:rPr lang="en-US" sz="2200" dirty="0" err="1"/>
              <a:t>потписнице</a:t>
            </a:r>
            <a:r>
              <a:rPr lang="en-US" sz="2200" dirty="0"/>
              <a:t> </a:t>
            </a:r>
            <a:r>
              <a:rPr lang="en-US" sz="2200" dirty="0" err="1"/>
              <a:t>Конвенције</a:t>
            </a:r>
            <a:r>
              <a:rPr lang="en-US" sz="2200" dirty="0"/>
              <a:t> </a:t>
            </a:r>
            <a:r>
              <a:rPr lang="en-US" sz="2200" dirty="0" err="1"/>
              <a:t>који</a:t>
            </a:r>
            <a:r>
              <a:rPr lang="en-US" sz="2200" dirty="0"/>
              <a:t> </a:t>
            </a:r>
            <a:r>
              <a:rPr lang="en-US" sz="2200" dirty="0" err="1"/>
              <a:t>су</a:t>
            </a:r>
            <a:r>
              <a:rPr lang="en-US" sz="2200" dirty="0"/>
              <a:t> </a:t>
            </a:r>
            <a:r>
              <a:rPr lang="en-US" sz="2200" dirty="0" err="1"/>
              <a:t>надлежни</a:t>
            </a:r>
            <a:r>
              <a:rPr lang="en-US" sz="2200" dirty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спровођење</a:t>
            </a:r>
            <a:r>
              <a:rPr lang="en-US" sz="2200" dirty="0"/>
              <a:t> </a:t>
            </a:r>
            <a:r>
              <a:rPr lang="en-US" sz="2200" dirty="0" err="1" smtClean="0"/>
              <a:t>директив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endParaRPr lang="sr-Cyrl-RS" sz="1400" dirty="0" smtClean="0"/>
          </a:p>
          <a:p>
            <a:r>
              <a:rPr lang="sr-Cyrl-RS" sz="2200" dirty="0" smtClean="0"/>
              <a:t>п</a:t>
            </a:r>
            <a:r>
              <a:rPr lang="en-US" sz="2200" dirty="0" err="1" smtClean="0"/>
              <a:t>оменута</a:t>
            </a:r>
            <a:r>
              <a:rPr lang="en-US" sz="2200" dirty="0" smtClean="0"/>
              <a:t> </a:t>
            </a:r>
            <a:r>
              <a:rPr lang="en-US" sz="2200" dirty="0" err="1" smtClean="0"/>
              <a:t>потреба</a:t>
            </a:r>
            <a:r>
              <a:rPr lang="en-US" sz="2200" dirty="0" smtClean="0"/>
              <a:t> </a:t>
            </a:r>
            <a:r>
              <a:rPr lang="en-US" sz="2200" dirty="0" err="1"/>
              <a:t>за</a:t>
            </a:r>
            <a:r>
              <a:rPr lang="en-US" sz="2200" dirty="0"/>
              <a:t> </a:t>
            </a:r>
            <a:r>
              <a:rPr lang="en-US" sz="2200" dirty="0" err="1"/>
              <a:t>обуком</a:t>
            </a:r>
            <a:r>
              <a:rPr lang="en-US" sz="2200" dirty="0"/>
              <a:t> </a:t>
            </a:r>
            <a:r>
              <a:rPr lang="en-US" sz="2200" dirty="0" err="1"/>
              <a:t>лица</a:t>
            </a:r>
            <a:r>
              <a:rPr lang="en-US" sz="2200" dirty="0"/>
              <a:t> </a:t>
            </a:r>
            <a:r>
              <a:rPr lang="en-US" sz="2200" dirty="0" err="1"/>
              <a:t>која</a:t>
            </a:r>
            <a:r>
              <a:rPr lang="en-US" sz="2200" dirty="0"/>
              <a:t> </a:t>
            </a:r>
            <a:r>
              <a:rPr lang="en-US" sz="2200" dirty="0" err="1"/>
              <a:t>раде</a:t>
            </a:r>
            <a:r>
              <a:rPr lang="en-US" sz="2200" dirty="0"/>
              <a:t> </a:t>
            </a:r>
            <a:r>
              <a:rPr lang="en-US" sz="2200" dirty="0" err="1"/>
              <a:t>са</a:t>
            </a:r>
            <a:r>
              <a:rPr lang="en-US" sz="2200" dirty="0"/>
              <a:t> </a:t>
            </a:r>
            <a:r>
              <a:rPr lang="en-US" sz="2200" dirty="0" err="1"/>
              <a:t>експерименталним</a:t>
            </a:r>
            <a:r>
              <a:rPr lang="en-US" sz="2200" dirty="0"/>
              <a:t> </a:t>
            </a:r>
            <a:r>
              <a:rPr lang="en-US" sz="2200" dirty="0" err="1" smtClean="0"/>
              <a:t>животињама</a:t>
            </a:r>
            <a:r>
              <a:rPr lang="sr-Latn-RS" sz="2200" dirty="0" smtClean="0"/>
              <a:t>, </a:t>
            </a:r>
            <a:r>
              <a:rPr lang="en-US" sz="2200" dirty="0" err="1" smtClean="0"/>
              <a:t>као</a:t>
            </a:r>
            <a:r>
              <a:rPr lang="en-US" sz="2200" dirty="0" smtClean="0"/>
              <a:t> </a:t>
            </a:r>
            <a:r>
              <a:rPr lang="en-US" sz="2200" dirty="0"/>
              <a:t>и </a:t>
            </a:r>
            <a:r>
              <a:rPr lang="en-US" sz="2200" dirty="0" err="1"/>
              <a:t>основне</a:t>
            </a:r>
            <a:r>
              <a:rPr lang="en-US" sz="2200" dirty="0"/>
              <a:t> </a:t>
            </a:r>
            <a:r>
              <a:rPr lang="en-US" sz="2200" dirty="0" err="1"/>
              <a:t>поставке</a:t>
            </a:r>
            <a:r>
              <a:rPr lang="en-US" sz="2200" dirty="0"/>
              <a:t> </a:t>
            </a:r>
            <a:r>
              <a:rPr lang="en-US" sz="2200" dirty="0" err="1"/>
              <a:t>рада</a:t>
            </a:r>
            <a:r>
              <a:rPr lang="en-US" sz="2200" dirty="0"/>
              <a:t> </a:t>
            </a:r>
            <a:r>
              <a:rPr lang="sr-Latn-RS" sz="2200" i="1" dirty="0" smtClean="0"/>
              <a:t>in vivo</a:t>
            </a:r>
            <a:endParaRPr lang="sr-Cyrl-RS" sz="2200" dirty="0" smtClean="0"/>
          </a:p>
          <a:p>
            <a:endParaRPr lang="sr-Cyrl-RS" sz="1400" dirty="0" smtClean="0"/>
          </a:p>
          <a:p>
            <a:r>
              <a:rPr lang="sr-Cyrl-RS" sz="2200" dirty="0" smtClean="0"/>
              <a:t>д</a:t>
            </a:r>
            <a:r>
              <a:rPr lang="en-US" sz="2200" dirty="0" err="1" smtClean="0"/>
              <a:t>ефинисана</a:t>
            </a:r>
            <a:r>
              <a:rPr lang="en-US" sz="2200" dirty="0" smtClean="0"/>
              <a:t> </a:t>
            </a:r>
            <a:r>
              <a:rPr lang="en-US" sz="2200" dirty="0" err="1" smtClean="0"/>
              <a:t>обавеза</a:t>
            </a:r>
            <a:r>
              <a:rPr lang="en-US" sz="2200" dirty="0" smtClean="0"/>
              <a:t> </a:t>
            </a:r>
            <a:r>
              <a:rPr lang="en-US" sz="2200" dirty="0" err="1"/>
              <a:t>коришћења</a:t>
            </a:r>
            <a:r>
              <a:rPr lang="en-US" sz="2200" dirty="0"/>
              <a:t> </a:t>
            </a:r>
            <a:r>
              <a:rPr lang="en-US" sz="2200" dirty="0" err="1"/>
              <a:t>опште</a:t>
            </a:r>
            <a:r>
              <a:rPr lang="en-US" sz="2200" dirty="0"/>
              <a:t> </a:t>
            </a:r>
            <a:r>
              <a:rPr lang="en-US" sz="2200" dirty="0" err="1"/>
              <a:t>или</a:t>
            </a:r>
            <a:r>
              <a:rPr lang="en-US" sz="2200" dirty="0"/>
              <a:t> </a:t>
            </a:r>
            <a:r>
              <a:rPr lang="en-US" sz="2200" dirty="0" err="1"/>
              <a:t>локалне</a:t>
            </a:r>
            <a:r>
              <a:rPr lang="en-US" sz="2200" dirty="0"/>
              <a:t> </a:t>
            </a:r>
            <a:r>
              <a:rPr lang="en-US" sz="2200" dirty="0" err="1"/>
              <a:t>анестезије</a:t>
            </a:r>
            <a:r>
              <a:rPr lang="en-US" sz="2200" dirty="0"/>
              <a:t> </a:t>
            </a:r>
            <a:r>
              <a:rPr lang="en-US" sz="2200" dirty="0" err="1"/>
              <a:t>током</a:t>
            </a:r>
            <a:r>
              <a:rPr lang="en-US" sz="2200" dirty="0"/>
              <a:t> </a:t>
            </a:r>
            <a:r>
              <a:rPr lang="en-US" sz="2200" dirty="0" err="1"/>
              <a:t>експерименталне</a:t>
            </a:r>
            <a:r>
              <a:rPr lang="en-US" sz="2200" dirty="0"/>
              <a:t> </a:t>
            </a:r>
            <a:r>
              <a:rPr lang="en-US" sz="2200" dirty="0" err="1"/>
              <a:t>процедуре</a:t>
            </a:r>
            <a:r>
              <a:rPr lang="en-US" sz="2200" dirty="0"/>
              <a:t>, </a:t>
            </a:r>
            <a:r>
              <a:rPr lang="en-US" sz="2200" dirty="0" err="1"/>
              <a:t>као</a:t>
            </a:r>
            <a:r>
              <a:rPr lang="en-US" sz="2200" dirty="0"/>
              <a:t> и </a:t>
            </a:r>
            <a:r>
              <a:rPr lang="en-US" sz="2200" dirty="0" err="1"/>
              <a:t>дозвољени</a:t>
            </a:r>
            <a:r>
              <a:rPr lang="en-US" sz="2200" dirty="0"/>
              <a:t> </a:t>
            </a:r>
            <a:r>
              <a:rPr lang="en-US" sz="2200" dirty="0" err="1" smtClean="0"/>
              <a:t>изузеци</a:t>
            </a:r>
            <a:endParaRPr lang="sr-Latn-RS" sz="2200" dirty="0" smtClean="0"/>
          </a:p>
          <a:p>
            <a:endParaRPr lang="en-US" sz="2200" dirty="0"/>
          </a:p>
          <a:p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19736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200" dirty="0" smtClean="0">
                <a:latin typeface="+mj-lt"/>
                <a:cs typeface="Times New Roman" pitchFamily="18" charset="0"/>
              </a:rPr>
              <a:t>Овим актом је:</a:t>
            </a:r>
            <a:endParaRPr lang="en-US" sz="22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1234</Words>
  <Application>Microsoft Office PowerPoint</Application>
  <PresentationFormat>On-screen Show (4:3)</PresentationFormat>
  <Paragraphs>240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Етички изазови истраживања на животињама</vt:lpstr>
      <vt:lpstr>Slide 2</vt:lpstr>
      <vt:lpstr>Slide 3</vt:lpstr>
      <vt:lpstr>Историјат 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Лабораторијске животиње су врсте намерно одабране и гајене у контролисаним популацијама.  Избор зависи од типа и циља експеримента, животиња обавезно мора бити ЗДРАВА.  Најчешће коришћене лабораторијске животиње су: </vt:lpstr>
      <vt:lpstr>ГОДИШЊИ УТРОШАК ЕКСПЕРИМЕНТАЛНИХ ЖИВОТИЊА У САД - У</vt:lpstr>
      <vt:lpstr>Пацови и мишеви</vt:lpstr>
      <vt:lpstr>Заморчић (морско прасе)</vt:lpstr>
      <vt:lpstr>Кунићи</vt:lpstr>
      <vt:lpstr>Пси и мачке</vt:lpstr>
      <vt:lpstr>Примати</vt:lpstr>
      <vt:lpstr>Жабе</vt:lpstr>
      <vt:lpstr>ТЕСТИРАЊЕ ЕФЕКАТА НА ЖИВОТИЊАМА</vt:lpstr>
      <vt:lpstr>Slide 31</vt:lpstr>
      <vt:lpstr>Slide 32</vt:lpstr>
      <vt:lpstr>Локална анестезија = применом лекова постиже се блокада преноса бола сензорним нервима само у ограниченом пределу тела</vt:lpstr>
      <vt:lpstr>Slide 34</vt:lpstr>
      <vt:lpstr>Општа анестезија – пролазна, реверзибилна, селективно паралише ЦНС   АНАЛГЕЗИЈА     = одсуство бола                  АРЕФЛЕКСИЈА  = одсуство мишићних рефлекса                                   АТОНИЈА  = губитак тонуса скелетних мишића </vt:lpstr>
      <vt:lpstr>Slide 36</vt:lpstr>
      <vt:lpstr>Slide 37</vt:lpstr>
      <vt:lpstr>Фазе опште анестезије</vt:lpstr>
      <vt:lpstr>Slide 39</vt:lpstr>
      <vt:lpstr>  Вивисекција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Етички изазови истраживања на животињама</dc:title>
  <dc:creator>korisnik</dc:creator>
  <cp:lastModifiedBy>Dragana Ristic</cp:lastModifiedBy>
  <cp:revision>28</cp:revision>
  <dcterms:created xsi:type="dcterms:W3CDTF">2017-08-28T08:43:18Z</dcterms:created>
  <dcterms:modified xsi:type="dcterms:W3CDTF">2017-09-01T11:09:14Z</dcterms:modified>
</cp:coreProperties>
</file>